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25" r:id="rId4"/>
    <p:sldId id="323" r:id="rId5"/>
    <p:sldId id="324" r:id="rId6"/>
    <p:sldId id="322" r:id="rId7"/>
    <p:sldId id="296" r:id="rId8"/>
    <p:sldId id="281" r:id="rId9"/>
    <p:sldId id="295" r:id="rId10"/>
    <p:sldId id="283" r:id="rId11"/>
    <p:sldId id="286" r:id="rId12"/>
    <p:sldId id="287" r:id="rId13"/>
    <p:sldId id="289" r:id="rId14"/>
    <p:sldId id="301" r:id="rId15"/>
    <p:sldId id="288" r:id="rId16"/>
    <p:sldId id="290" r:id="rId17"/>
    <p:sldId id="302" r:id="rId18"/>
    <p:sldId id="318" r:id="rId19"/>
    <p:sldId id="319" r:id="rId20"/>
    <p:sldId id="310" r:id="rId21"/>
    <p:sldId id="311" r:id="rId22"/>
    <p:sldId id="312" r:id="rId23"/>
    <p:sldId id="313" r:id="rId24"/>
    <p:sldId id="314" r:id="rId25"/>
    <p:sldId id="291" r:id="rId26"/>
    <p:sldId id="305" r:id="rId27"/>
    <p:sldId id="309" r:id="rId28"/>
    <p:sldId id="279" r:id="rId29"/>
    <p:sldId id="303" r:id="rId3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59D"/>
    <a:srgbClr val="4D4D4D"/>
    <a:srgbClr val="B92D14"/>
    <a:srgbClr val="35B19D"/>
    <a:srgbClr val="000000"/>
    <a:srgbClr val="E8E8E8"/>
    <a:srgbClr val="1E1E2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autoAdjust="0"/>
    <p:restoredTop sz="82602" autoAdjust="0"/>
  </p:normalViewPr>
  <p:slideViewPr>
    <p:cSldViewPr>
      <p:cViewPr>
        <p:scale>
          <a:sx n="90" d="100"/>
          <a:sy n="90" d="100"/>
        </p:scale>
        <p:origin x="-2232" y="-2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26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850A0-017C-41CD-ADB2-378D9836EE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4E165F-5375-440E-B500-BCB1CA160FF7}">
      <dgm:prSet/>
      <dgm:spPr/>
      <dgm:t>
        <a:bodyPr/>
        <a:lstStyle/>
        <a:p>
          <a:pPr rtl="0"/>
          <a:r>
            <a:rPr lang="en-US" dirty="0" smtClean="0"/>
            <a:t>Madison, Wisconsin</a:t>
          </a:r>
          <a:r>
            <a:rPr lang="en-US" baseline="0" dirty="0" smtClean="0"/>
            <a:t> </a:t>
          </a:r>
          <a:r>
            <a:rPr lang="en-US" dirty="0" smtClean="0"/>
            <a:t>– based American Family Insurance is the nation's third-largest mutual property/casualty insurance company and ranks 332th on the Fortune 500 list. </a:t>
          </a:r>
          <a:endParaRPr lang="en-US" dirty="0"/>
        </a:p>
      </dgm:t>
    </dgm:pt>
    <dgm:pt modelId="{A52CEA50-A409-41E3-B2FA-C73FBAC8BD9F}" type="parTrans" cxnId="{6A289B60-B19A-4C0C-BAA9-75592A16060F}">
      <dgm:prSet/>
      <dgm:spPr/>
      <dgm:t>
        <a:bodyPr/>
        <a:lstStyle/>
        <a:p>
          <a:endParaRPr lang="en-US"/>
        </a:p>
      </dgm:t>
    </dgm:pt>
    <dgm:pt modelId="{1E53AED9-E5AE-4830-85F9-7D3C2A80624C}" type="sibTrans" cxnId="{6A289B60-B19A-4C0C-BAA9-75592A16060F}">
      <dgm:prSet/>
      <dgm:spPr/>
      <dgm:t>
        <a:bodyPr/>
        <a:lstStyle/>
        <a:p>
          <a:endParaRPr lang="en-US"/>
        </a:p>
      </dgm:t>
    </dgm:pt>
    <dgm:pt modelId="{5CD9A723-2926-47DE-A871-115CB9692F08}">
      <dgm:prSet/>
      <dgm:spPr/>
      <dgm:t>
        <a:bodyPr/>
        <a:lstStyle/>
        <a:p>
          <a:pPr rtl="0"/>
          <a:r>
            <a:rPr lang="en-US" smtClean="0"/>
            <a:t>The company sells American Family-brand products, including auto, homeowners, life, business and farm/ranch insurance, through its exclusive agents in 19 states. </a:t>
          </a:r>
          <a:endParaRPr lang="en-US"/>
        </a:p>
      </dgm:t>
    </dgm:pt>
    <dgm:pt modelId="{C7C1065A-91D2-4DA0-B2DB-CEA7D4394F92}" type="parTrans" cxnId="{EB2A59F0-2CA1-4EB0-A489-A99C32D999C8}">
      <dgm:prSet/>
      <dgm:spPr/>
      <dgm:t>
        <a:bodyPr/>
        <a:lstStyle/>
        <a:p>
          <a:endParaRPr lang="en-US"/>
        </a:p>
      </dgm:t>
    </dgm:pt>
    <dgm:pt modelId="{31309AC1-2C2D-4E8B-8E24-8A81C8D24693}" type="sibTrans" cxnId="{EB2A59F0-2CA1-4EB0-A489-A99C32D999C8}">
      <dgm:prSet/>
      <dgm:spPr/>
      <dgm:t>
        <a:bodyPr/>
        <a:lstStyle/>
        <a:p>
          <a:endParaRPr lang="en-US"/>
        </a:p>
      </dgm:t>
    </dgm:pt>
    <dgm:pt modelId="{BC93CD19-6ABA-436F-8BCA-2D0E4A785021}">
      <dgm:prSet/>
      <dgm:spPr/>
      <dgm:t>
        <a:bodyPr/>
        <a:lstStyle/>
        <a:p>
          <a:pPr rtl="0"/>
          <a:r>
            <a:rPr lang="en-US" dirty="0" smtClean="0"/>
            <a:t>American Family affiliates (The General, </a:t>
          </a:r>
          <a:r>
            <a:rPr lang="en-US" dirty="0" err="1" smtClean="0"/>
            <a:t>Homesite</a:t>
          </a:r>
          <a:r>
            <a:rPr lang="en-US" dirty="0" smtClean="0"/>
            <a:t> and </a:t>
          </a:r>
          <a:r>
            <a:rPr lang="en-US" dirty="0" err="1" smtClean="0"/>
            <a:t>AssureStart</a:t>
          </a:r>
          <a:r>
            <a:rPr lang="en-US" dirty="0" smtClean="0"/>
            <a:t>) also provide options for consumers who want to manage their insurance matters directly over the Internet or by phone. </a:t>
          </a:r>
          <a:endParaRPr lang="en-US" dirty="0"/>
        </a:p>
      </dgm:t>
    </dgm:pt>
    <dgm:pt modelId="{849249E1-80CC-4C94-83F3-9B9E53DBCC2C}" type="parTrans" cxnId="{356B793A-D58F-4239-BB10-D65DF1413AFB}">
      <dgm:prSet/>
      <dgm:spPr/>
      <dgm:t>
        <a:bodyPr/>
        <a:lstStyle/>
        <a:p>
          <a:endParaRPr lang="en-US"/>
        </a:p>
      </dgm:t>
    </dgm:pt>
    <dgm:pt modelId="{28B7CB78-980D-45D9-80C9-A5415CF6F86C}" type="sibTrans" cxnId="{356B793A-D58F-4239-BB10-D65DF1413AFB}">
      <dgm:prSet/>
      <dgm:spPr/>
      <dgm:t>
        <a:bodyPr/>
        <a:lstStyle/>
        <a:p>
          <a:endParaRPr lang="en-US"/>
        </a:p>
      </dgm:t>
    </dgm:pt>
    <dgm:pt modelId="{FD539D1E-B312-46B9-9675-19CAE6EC71E9}" type="pres">
      <dgm:prSet presAssocID="{468850A0-017C-41CD-ADB2-378D9836EED0}" presName="linear" presStyleCnt="0">
        <dgm:presLayoutVars>
          <dgm:animLvl val="lvl"/>
          <dgm:resizeHandles val="exact"/>
        </dgm:presLayoutVars>
      </dgm:prSet>
      <dgm:spPr/>
      <dgm:t>
        <a:bodyPr/>
        <a:lstStyle/>
        <a:p>
          <a:endParaRPr lang="en-US"/>
        </a:p>
      </dgm:t>
    </dgm:pt>
    <dgm:pt modelId="{C97F82BB-C136-4565-8526-4E73D117E74C}" type="pres">
      <dgm:prSet presAssocID="{F54E165F-5375-440E-B500-BCB1CA160FF7}" presName="parentText" presStyleLbl="node1" presStyleIdx="0" presStyleCnt="3">
        <dgm:presLayoutVars>
          <dgm:chMax val="0"/>
          <dgm:bulletEnabled val="1"/>
        </dgm:presLayoutVars>
      </dgm:prSet>
      <dgm:spPr/>
      <dgm:t>
        <a:bodyPr/>
        <a:lstStyle/>
        <a:p>
          <a:endParaRPr lang="en-US"/>
        </a:p>
      </dgm:t>
    </dgm:pt>
    <dgm:pt modelId="{6612E83F-027F-4466-A400-C2BE548660AD}" type="pres">
      <dgm:prSet presAssocID="{1E53AED9-E5AE-4830-85F9-7D3C2A80624C}" presName="spacer" presStyleCnt="0"/>
      <dgm:spPr/>
    </dgm:pt>
    <dgm:pt modelId="{24091C0C-6024-4410-A054-6E0E133F4B20}" type="pres">
      <dgm:prSet presAssocID="{5CD9A723-2926-47DE-A871-115CB9692F08}" presName="parentText" presStyleLbl="node1" presStyleIdx="1" presStyleCnt="3">
        <dgm:presLayoutVars>
          <dgm:chMax val="0"/>
          <dgm:bulletEnabled val="1"/>
        </dgm:presLayoutVars>
      </dgm:prSet>
      <dgm:spPr/>
      <dgm:t>
        <a:bodyPr/>
        <a:lstStyle/>
        <a:p>
          <a:endParaRPr lang="en-US"/>
        </a:p>
      </dgm:t>
    </dgm:pt>
    <dgm:pt modelId="{91BF6CCE-59B0-44E0-A245-90F849772E5C}" type="pres">
      <dgm:prSet presAssocID="{31309AC1-2C2D-4E8B-8E24-8A81C8D24693}" presName="spacer" presStyleCnt="0"/>
      <dgm:spPr/>
    </dgm:pt>
    <dgm:pt modelId="{8DE61534-5793-4EDF-9248-A7553984F024}" type="pres">
      <dgm:prSet presAssocID="{BC93CD19-6ABA-436F-8BCA-2D0E4A785021}" presName="parentText" presStyleLbl="node1" presStyleIdx="2" presStyleCnt="3">
        <dgm:presLayoutVars>
          <dgm:chMax val="0"/>
          <dgm:bulletEnabled val="1"/>
        </dgm:presLayoutVars>
      </dgm:prSet>
      <dgm:spPr/>
      <dgm:t>
        <a:bodyPr/>
        <a:lstStyle/>
        <a:p>
          <a:endParaRPr lang="en-US"/>
        </a:p>
      </dgm:t>
    </dgm:pt>
  </dgm:ptLst>
  <dgm:cxnLst>
    <dgm:cxn modelId="{16EDE502-30D1-4034-9D1E-13923D3CB15E}" type="presOf" srcId="{F54E165F-5375-440E-B500-BCB1CA160FF7}" destId="{C97F82BB-C136-4565-8526-4E73D117E74C}" srcOrd="0" destOrd="0" presId="urn:microsoft.com/office/officeart/2005/8/layout/vList2"/>
    <dgm:cxn modelId="{CB1A0258-9AA8-4EF7-8813-D8EC651135BC}" type="presOf" srcId="{5CD9A723-2926-47DE-A871-115CB9692F08}" destId="{24091C0C-6024-4410-A054-6E0E133F4B20}" srcOrd="0" destOrd="0" presId="urn:microsoft.com/office/officeart/2005/8/layout/vList2"/>
    <dgm:cxn modelId="{356B793A-D58F-4239-BB10-D65DF1413AFB}" srcId="{468850A0-017C-41CD-ADB2-378D9836EED0}" destId="{BC93CD19-6ABA-436F-8BCA-2D0E4A785021}" srcOrd="2" destOrd="0" parTransId="{849249E1-80CC-4C94-83F3-9B9E53DBCC2C}" sibTransId="{28B7CB78-980D-45D9-80C9-A5415CF6F86C}"/>
    <dgm:cxn modelId="{780545F9-CE56-4670-8B93-9A97DABA5037}" type="presOf" srcId="{BC93CD19-6ABA-436F-8BCA-2D0E4A785021}" destId="{8DE61534-5793-4EDF-9248-A7553984F024}" srcOrd="0" destOrd="0" presId="urn:microsoft.com/office/officeart/2005/8/layout/vList2"/>
    <dgm:cxn modelId="{EB2A59F0-2CA1-4EB0-A489-A99C32D999C8}" srcId="{468850A0-017C-41CD-ADB2-378D9836EED0}" destId="{5CD9A723-2926-47DE-A871-115CB9692F08}" srcOrd="1" destOrd="0" parTransId="{C7C1065A-91D2-4DA0-B2DB-CEA7D4394F92}" sibTransId="{31309AC1-2C2D-4E8B-8E24-8A81C8D24693}"/>
    <dgm:cxn modelId="{40D2AB84-D0AB-4465-9605-9241A7FAFC2C}" type="presOf" srcId="{468850A0-017C-41CD-ADB2-378D9836EED0}" destId="{FD539D1E-B312-46B9-9675-19CAE6EC71E9}" srcOrd="0" destOrd="0" presId="urn:microsoft.com/office/officeart/2005/8/layout/vList2"/>
    <dgm:cxn modelId="{6A289B60-B19A-4C0C-BAA9-75592A16060F}" srcId="{468850A0-017C-41CD-ADB2-378D9836EED0}" destId="{F54E165F-5375-440E-B500-BCB1CA160FF7}" srcOrd="0" destOrd="0" parTransId="{A52CEA50-A409-41E3-B2FA-C73FBAC8BD9F}" sibTransId="{1E53AED9-E5AE-4830-85F9-7D3C2A80624C}"/>
    <dgm:cxn modelId="{106037C5-331C-43D5-A4A2-64A1C4D42859}" type="presParOf" srcId="{FD539D1E-B312-46B9-9675-19CAE6EC71E9}" destId="{C97F82BB-C136-4565-8526-4E73D117E74C}" srcOrd="0" destOrd="0" presId="urn:microsoft.com/office/officeart/2005/8/layout/vList2"/>
    <dgm:cxn modelId="{260CEA6C-A45C-4AF7-A8CE-A86704EA4730}" type="presParOf" srcId="{FD539D1E-B312-46B9-9675-19CAE6EC71E9}" destId="{6612E83F-027F-4466-A400-C2BE548660AD}" srcOrd="1" destOrd="0" presId="urn:microsoft.com/office/officeart/2005/8/layout/vList2"/>
    <dgm:cxn modelId="{5E0BA6C4-69E9-42A5-A715-2EB62BB99592}" type="presParOf" srcId="{FD539D1E-B312-46B9-9675-19CAE6EC71E9}" destId="{24091C0C-6024-4410-A054-6E0E133F4B20}" srcOrd="2" destOrd="0" presId="urn:microsoft.com/office/officeart/2005/8/layout/vList2"/>
    <dgm:cxn modelId="{88D596FF-AB44-400A-A14F-FA3ADE23F032}" type="presParOf" srcId="{FD539D1E-B312-46B9-9675-19CAE6EC71E9}" destId="{91BF6CCE-59B0-44E0-A245-90F849772E5C}" srcOrd="3" destOrd="0" presId="urn:microsoft.com/office/officeart/2005/8/layout/vList2"/>
    <dgm:cxn modelId="{77C3CB42-4F23-48EB-AFF1-B03DBE052609}" type="presParOf" srcId="{FD539D1E-B312-46B9-9675-19CAE6EC71E9}" destId="{8DE61534-5793-4EDF-9248-A7553984F02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ED145-8BCC-4A2B-9F4C-78A1A2D1C1B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C30580E-4B08-40B4-B3DF-98BFB308FFAE}">
      <dgm:prSet phldrT="[Text]"/>
      <dgm:spPr/>
      <dgm:t>
        <a:bodyPr/>
        <a:lstStyle/>
        <a:p>
          <a:r>
            <a:rPr lang="en-US" dirty="0" smtClean="0"/>
            <a:t>Machine Learning (ML)</a:t>
          </a:r>
        </a:p>
        <a:p>
          <a:r>
            <a:rPr lang="en-US" dirty="0" smtClean="0"/>
            <a:t>What is ML?		 	ML SDA Team	     	Key ML applications in SDA</a:t>
          </a:r>
        </a:p>
      </dgm:t>
    </dgm:pt>
    <dgm:pt modelId="{2712B863-6348-478D-94C5-11B591F7C3AB}" type="parTrans" cxnId="{4E0BF651-F1A5-4679-956B-CCFB1375F41D}">
      <dgm:prSet/>
      <dgm:spPr/>
      <dgm:t>
        <a:bodyPr/>
        <a:lstStyle/>
        <a:p>
          <a:endParaRPr lang="en-US"/>
        </a:p>
      </dgm:t>
    </dgm:pt>
    <dgm:pt modelId="{0E9DFDCA-32BF-4C6C-9556-D09695E65C51}" type="sibTrans" cxnId="{4E0BF651-F1A5-4679-956B-CCFB1375F41D}">
      <dgm:prSet/>
      <dgm:spPr/>
      <dgm:t>
        <a:bodyPr/>
        <a:lstStyle/>
        <a:p>
          <a:endParaRPr lang="en-US"/>
        </a:p>
      </dgm:t>
    </dgm:pt>
    <dgm:pt modelId="{E734A299-327B-4055-A974-2A0C8D2DFA13}">
      <dgm:prSet phldrT="[Text]" custT="1"/>
      <dgm:spPr/>
      <dgm:t>
        <a:bodyPr/>
        <a:lstStyle/>
        <a:p>
          <a:pPr algn="l"/>
          <a:r>
            <a:rPr lang="en-US" sz="1400" dirty="0" smtClean="0"/>
            <a:t>“Machine learning is the modern science of finding patterns and making predictions from data based on work in multivariate statistics, data mining, pattern recognition, and advanced/predictive analytics.”</a:t>
          </a:r>
        </a:p>
        <a:p>
          <a:pPr algn="ctr"/>
          <a:endParaRPr lang="en-US" sz="1400" dirty="0" smtClean="0"/>
        </a:p>
        <a:p>
          <a:pPr algn="ctr"/>
          <a:r>
            <a:rPr lang="en-US" sz="1400" dirty="0" smtClean="0"/>
            <a:t>ML techniques are the core technologies behind :</a:t>
          </a:r>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500" dirty="0"/>
        </a:p>
      </dgm:t>
    </dgm:pt>
    <dgm:pt modelId="{545FC4ED-4AEC-4D1B-A7AE-B3C4885CA9F9}" type="parTrans" cxnId="{1B131312-B659-49C4-B4AB-B40FE405DA05}">
      <dgm:prSet/>
      <dgm:spPr/>
      <dgm:t>
        <a:bodyPr/>
        <a:lstStyle/>
        <a:p>
          <a:endParaRPr lang="en-US"/>
        </a:p>
      </dgm:t>
    </dgm:pt>
    <dgm:pt modelId="{E1CEDB83-5B19-4E82-97B4-E5B88348801C}" type="sibTrans" cxnId="{1B131312-B659-49C4-B4AB-B40FE405DA05}">
      <dgm:prSet/>
      <dgm:spPr/>
      <dgm:t>
        <a:bodyPr/>
        <a:lstStyle/>
        <a:p>
          <a:endParaRPr lang="en-US"/>
        </a:p>
      </dgm:t>
    </dgm:pt>
    <dgm:pt modelId="{B344D30A-4550-4600-95D2-F8A14C6CA6C6}">
      <dgm:prSet phldrT="[Text]"/>
      <dgm:spPr/>
      <dgm:t>
        <a:bodyPr/>
        <a:lstStyle/>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dgm:t>
    </dgm:pt>
    <dgm:pt modelId="{D51E8EC9-3DE6-4961-8942-57E797E9A632}" type="parTrans" cxnId="{845705FD-CAE0-43A9-AC2C-42E91FD55923}">
      <dgm:prSet/>
      <dgm:spPr/>
      <dgm:t>
        <a:bodyPr/>
        <a:lstStyle/>
        <a:p>
          <a:endParaRPr lang="en-US"/>
        </a:p>
      </dgm:t>
    </dgm:pt>
    <dgm:pt modelId="{DBEC2978-A660-495C-8BCB-FA583F262D78}" type="sibTrans" cxnId="{845705FD-CAE0-43A9-AC2C-42E91FD55923}">
      <dgm:prSet/>
      <dgm:spPr/>
      <dgm:t>
        <a:bodyPr/>
        <a:lstStyle/>
        <a:p>
          <a:endParaRPr lang="en-US"/>
        </a:p>
      </dgm:t>
    </dgm:pt>
    <dgm:pt modelId="{18290B5D-40AD-4654-BFEF-E417150F2377}">
      <dgm:prSet phldrT="[Text]"/>
      <dgm:spPr/>
      <dgm:t>
        <a:bodyPr/>
        <a:lstStyle/>
        <a:p>
          <a:endParaRPr lang="en-US" dirty="0"/>
        </a:p>
      </dgm:t>
    </dgm:pt>
    <dgm:pt modelId="{7231501E-3060-46A2-946A-3C8013764324}" type="parTrans" cxnId="{4A13AC84-9164-401C-8FCE-A4BD93EE9620}">
      <dgm:prSet/>
      <dgm:spPr/>
      <dgm:t>
        <a:bodyPr/>
        <a:lstStyle/>
        <a:p>
          <a:endParaRPr lang="en-US"/>
        </a:p>
      </dgm:t>
    </dgm:pt>
    <dgm:pt modelId="{EDE0F74D-86C0-4670-9C57-EC241C02CBA9}" type="sibTrans" cxnId="{4A13AC84-9164-401C-8FCE-A4BD93EE9620}">
      <dgm:prSet/>
      <dgm:spPr/>
      <dgm:t>
        <a:bodyPr/>
        <a:lstStyle/>
        <a:p>
          <a:endParaRPr lang="en-US"/>
        </a:p>
      </dgm:t>
    </dgm:pt>
    <dgm:pt modelId="{59DCC1FF-4ED4-4FD7-9883-A609B8E269FE}" type="pres">
      <dgm:prSet presAssocID="{94CED145-8BCC-4A2B-9F4C-78A1A2D1C1BC}" presName="composite" presStyleCnt="0">
        <dgm:presLayoutVars>
          <dgm:chMax val="1"/>
          <dgm:dir/>
          <dgm:resizeHandles val="exact"/>
        </dgm:presLayoutVars>
      </dgm:prSet>
      <dgm:spPr/>
      <dgm:t>
        <a:bodyPr/>
        <a:lstStyle/>
        <a:p>
          <a:endParaRPr lang="en-US"/>
        </a:p>
      </dgm:t>
    </dgm:pt>
    <dgm:pt modelId="{F20C8446-F3E3-4F0D-94DB-18DD7CCF5534}" type="pres">
      <dgm:prSet presAssocID="{FC30580E-4B08-40B4-B3DF-98BFB308FFAE}" presName="roof" presStyleLbl="dkBgShp" presStyleIdx="0" presStyleCnt="2" custScaleY="57073" custLinFactNeighborX="-841" custLinFactNeighborY="29668"/>
      <dgm:spPr/>
      <dgm:t>
        <a:bodyPr/>
        <a:lstStyle/>
        <a:p>
          <a:endParaRPr lang="en-US"/>
        </a:p>
      </dgm:t>
    </dgm:pt>
    <dgm:pt modelId="{3E61A047-8DA9-43F9-8985-7F5208C0FC5D}" type="pres">
      <dgm:prSet presAssocID="{FC30580E-4B08-40B4-B3DF-98BFB308FFAE}" presName="pillars" presStyleCnt="0"/>
      <dgm:spPr/>
      <dgm:t>
        <a:bodyPr/>
        <a:lstStyle/>
        <a:p>
          <a:endParaRPr lang="en-US"/>
        </a:p>
      </dgm:t>
    </dgm:pt>
    <dgm:pt modelId="{AC49D0C0-E00F-43D6-A3CA-6FAD8640F59F}" type="pres">
      <dgm:prSet presAssocID="{FC30580E-4B08-40B4-B3DF-98BFB308FFAE}" presName="pillar1" presStyleLbl="node1" presStyleIdx="0" presStyleCnt="3" custScaleY="124779" custLinFactNeighborX="-147" custLinFactNeighborY="-835">
        <dgm:presLayoutVars>
          <dgm:bulletEnabled val="1"/>
        </dgm:presLayoutVars>
      </dgm:prSet>
      <dgm:spPr/>
      <dgm:t>
        <a:bodyPr/>
        <a:lstStyle/>
        <a:p>
          <a:endParaRPr lang="en-US"/>
        </a:p>
      </dgm:t>
    </dgm:pt>
    <dgm:pt modelId="{340C5BBC-F964-4C14-B01E-1AD80E552E26}" type="pres">
      <dgm:prSet presAssocID="{B344D30A-4550-4600-95D2-F8A14C6CA6C6}" presName="pillarX" presStyleLbl="node1" presStyleIdx="1" presStyleCnt="3" custScaleY="125019" custLinFactNeighborX="97" custLinFactNeighborY="-715">
        <dgm:presLayoutVars>
          <dgm:bulletEnabled val="1"/>
        </dgm:presLayoutVars>
      </dgm:prSet>
      <dgm:spPr/>
      <dgm:t>
        <a:bodyPr/>
        <a:lstStyle/>
        <a:p>
          <a:endParaRPr lang="en-US"/>
        </a:p>
      </dgm:t>
    </dgm:pt>
    <dgm:pt modelId="{15832EA7-B4BA-4A8B-B416-10EDFEE84B5F}" type="pres">
      <dgm:prSet presAssocID="{18290B5D-40AD-4654-BFEF-E417150F2377}" presName="pillarX" presStyleLbl="node1" presStyleIdx="2" presStyleCnt="3" custScaleY="126842" custLinFactNeighborX="147" custLinFactNeighborY="-63">
        <dgm:presLayoutVars>
          <dgm:bulletEnabled val="1"/>
        </dgm:presLayoutVars>
      </dgm:prSet>
      <dgm:spPr/>
      <dgm:t>
        <a:bodyPr/>
        <a:lstStyle/>
        <a:p>
          <a:endParaRPr lang="en-US"/>
        </a:p>
      </dgm:t>
    </dgm:pt>
    <dgm:pt modelId="{74A732A3-D476-44D1-BBB4-C07A7ACD40C6}" type="pres">
      <dgm:prSet presAssocID="{FC30580E-4B08-40B4-B3DF-98BFB308FFAE}" presName="base" presStyleLbl="dkBgShp" presStyleIdx="1" presStyleCnt="2" custFlipVert="0" custScaleY="48524" custLinFactY="9576" custLinFactNeighborY="100000"/>
      <dgm:spPr/>
      <dgm:t>
        <a:bodyPr/>
        <a:lstStyle/>
        <a:p>
          <a:endParaRPr lang="en-US"/>
        </a:p>
      </dgm:t>
    </dgm:pt>
  </dgm:ptLst>
  <dgm:cxnLst>
    <dgm:cxn modelId="{4A13AC84-9164-401C-8FCE-A4BD93EE9620}" srcId="{FC30580E-4B08-40B4-B3DF-98BFB308FFAE}" destId="{18290B5D-40AD-4654-BFEF-E417150F2377}" srcOrd="2" destOrd="0" parTransId="{7231501E-3060-46A2-946A-3C8013764324}" sibTransId="{EDE0F74D-86C0-4670-9C57-EC241C02CBA9}"/>
    <dgm:cxn modelId="{0CED4744-03F1-4322-9B3A-0338A563B2FB}" type="presOf" srcId="{18290B5D-40AD-4654-BFEF-E417150F2377}" destId="{15832EA7-B4BA-4A8B-B416-10EDFEE84B5F}" srcOrd="0" destOrd="0" presId="urn:microsoft.com/office/officeart/2005/8/layout/hList3"/>
    <dgm:cxn modelId="{51C2D0A4-C194-40D8-B9A6-EC58D21E1E83}" type="presOf" srcId="{FC30580E-4B08-40B4-B3DF-98BFB308FFAE}" destId="{F20C8446-F3E3-4F0D-94DB-18DD7CCF5534}" srcOrd="0" destOrd="0" presId="urn:microsoft.com/office/officeart/2005/8/layout/hList3"/>
    <dgm:cxn modelId="{845705FD-CAE0-43A9-AC2C-42E91FD55923}" srcId="{FC30580E-4B08-40B4-B3DF-98BFB308FFAE}" destId="{B344D30A-4550-4600-95D2-F8A14C6CA6C6}" srcOrd="1" destOrd="0" parTransId="{D51E8EC9-3DE6-4961-8942-57E797E9A632}" sibTransId="{DBEC2978-A660-495C-8BCB-FA583F262D78}"/>
    <dgm:cxn modelId="{1B131312-B659-49C4-B4AB-B40FE405DA05}" srcId="{FC30580E-4B08-40B4-B3DF-98BFB308FFAE}" destId="{E734A299-327B-4055-A974-2A0C8D2DFA13}" srcOrd="0" destOrd="0" parTransId="{545FC4ED-4AEC-4D1B-A7AE-B3C4885CA9F9}" sibTransId="{E1CEDB83-5B19-4E82-97B4-E5B88348801C}"/>
    <dgm:cxn modelId="{3B7C31DB-2FD9-40EF-BEB8-4307D56FFD50}" type="presOf" srcId="{94CED145-8BCC-4A2B-9F4C-78A1A2D1C1BC}" destId="{59DCC1FF-4ED4-4FD7-9883-A609B8E269FE}" srcOrd="0" destOrd="0" presId="urn:microsoft.com/office/officeart/2005/8/layout/hList3"/>
    <dgm:cxn modelId="{0E8ACECC-4E76-4A4C-9C97-ECE8BE389F5D}" type="presOf" srcId="{B344D30A-4550-4600-95D2-F8A14C6CA6C6}" destId="{340C5BBC-F964-4C14-B01E-1AD80E552E26}" srcOrd="0" destOrd="0" presId="urn:microsoft.com/office/officeart/2005/8/layout/hList3"/>
    <dgm:cxn modelId="{11BC8869-76A8-4D9D-B85A-4C6C4B9F63D1}" type="presOf" srcId="{E734A299-327B-4055-A974-2A0C8D2DFA13}" destId="{AC49D0C0-E00F-43D6-A3CA-6FAD8640F59F}" srcOrd="0" destOrd="0" presId="urn:microsoft.com/office/officeart/2005/8/layout/hList3"/>
    <dgm:cxn modelId="{4E0BF651-F1A5-4679-956B-CCFB1375F41D}" srcId="{94CED145-8BCC-4A2B-9F4C-78A1A2D1C1BC}" destId="{FC30580E-4B08-40B4-B3DF-98BFB308FFAE}" srcOrd="0" destOrd="0" parTransId="{2712B863-6348-478D-94C5-11B591F7C3AB}" sibTransId="{0E9DFDCA-32BF-4C6C-9556-D09695E65C51}"/>
    <dgm:cxn modelId="{F1E20320-BA8E-4341-8BBE-4FD32971CC0E}" type="presParOf" srcId="{59DCC1FF-4ED4-4FD7-9883-A609B8E269FE}" destId="{F20C8446-F3E3-4F0D-94DB-18DD7CCF5534}" srcOrd="0" destOrd="0" presId="urn:microsoft.com/office/officeart/2005/8/layout/hList3"/>
    <dgm:cxn modelId="{1B25DF2D-237A-4101-9B96-45E300D80AE2}" type="presParOf" srcId="{59DCC1FF-4ED4-4FD7-9883-A609B8E269FE}" destId="{3E61A047-8DA9-43F9-8985-7F5208C0FC5D}" srcOrd="1" destOrd="0" presId="urn:microsoft.com/office/officeart/2005/8/layout/hList3"/>
    <dgm:cxn modelId="{8F89AEEF-DF47-48F9-BBAC-217F0DA97FC3}" type="presParOf" srcId="{3E61A047-8DA9-43F9-8985-7F5208C0FC5D}" destId="{AC49D0C0-E00F-43D6-A3CA-6FAD8640F59F}" srcOrd="0" destOrd="0" presId="urn:microsoft.com/office/officeart/2005/8/layout/hList3"/>
    <dgm:cxn modelId="{088EF66D-5804-46CB-90A4-283721B5BA7A}" type="presParOf" srcId="{3E61A047-8DA9-43F9-8985-7F5208C0FC5D}" destId="{340C5BBC-F964-4C14-B01E-1AD80E552E26}" srcOrd="1" destOrd="0" presId="urn:microsoft.com/office/officeart/2005/8/layout/hList3"/>
    <dgm:cxn modelId="{D7670B99-54CE-4470-B22F-B409A2631C1B}" type="presParOf" srcId="{3E61A047-8DA9-43F9-8985-7F5208C0FC5D}" destId="{15832EA7-B4BA-4A8B-B416-10EDFEE84B5F}" srcOrd="2" destOrd="0" presId="urn:microsoft.com/office/officeart/2005/8/layout/hList3"/>
    <dgm:cxn modelId="{FB1B32B3-7DF9-4441-9911-1CA867954BC8}" type="presParOf" srcId="{59DCC1FF-4ED4-4FD7-9883-A609B8E269FE}" destId="{74A732A3-D476-44D1-BBB4-C07A7ACD40C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30290-B63A-4B89-B27E-BB13B1B718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8F3810-E324-48FF-897F-E1BD23020401}">
      <dgm:prSet custT="1"/>
      <dgm:spPr/>
      <dgm:t>
        <a:bodyPr/>
        <a:lstStyle/>
        <a:p>
          <a:pPr rtl="0"/>
          <a:r>
            <a:rPr lang="en-US" sz="4000" dirty="0" smtClean="0"/>
            <a:t>Use-cases for the insurance domain</a:t>
          </a:r>
          <a:endParaRPr lang="en-US" sz="4000" dirty="0"/>
        </a:p>
      </dgm:t>
    </dgm:pt>
    <dgm:pt modelId="{C93CF1D5-C0BB-4021-92B4-A45F484C9C56}" type="parTrans" cxnId="{64C60490-0947-4980-A606-024C8383A55E}">
      <dgm:prSet/>
      <dgm:spPr/>
      <dgm:t>
        <a:bodyPr/>
        <a:lstStyle/>
        <a:p>
          <a:endParaRPr lang="en-US"/>
        </a:p>
      </dgm:t>
    </dgm:pt>
    <dgm:pt modelId="{28D957BC-EABF-4DCB-A4E2-52383C792D4A}" type="sibTrans" cxnId="{64C60490-0947-4980-A606-024C8383A55E}">
      <dgm:prSet/>
      <dgm:spPr/>
      <dgm:t>
        <a:bodyPr/>
        <a:lstStyle/>
        <a:p>
          <a:endParaRPr lang="en-US"/>
        </a:p>
      </dgm:t>
    </dgm:pt>
    <dgm:pt modelId="{E60E2956-CA2E-4187-87AD-35F17D1E11D8}">
      <dgm:prSet/>
      <dgm:spPr/>
      <dgm:t>
        <a:bodyPr/>
        <a:lstStyle/>
        <a:p>
          <a:pPr rtl="0"/>
          <a:r>
            <a:rPr lang="en-US" dirty="0" smtClean="0">
              <a:solidFill>
                <a:schemeClr val="tx1"/>
              </a:solidFill>
            </a:rPr>
            <a:t>Entity extraction from unstructured text</a:t>
          </a:r>
          <a:endParaRPr lang="en-US" dirty="0">
            <a:solidFill>
              <a:schemeClr val="tx1"/>
            </a:solidFill>
          </a:endParaRPr>
        </a:p>
      </dgm:t>
    </dgm:pt>
    <dgm:pt modelId="{1E1B2072-77BD-4EC8-AE79-23698ADC88D5}" type="parTrans" cxnId="{FD90AFA0-1FF1-4F74-82DF-0C7035157A90}">
      <dgm:prSet/>
      <dgm:spPr/>
      <dgm:t>
        <a:bodyPr/>
        <a:lstStyle/>
        <a:p>
          <a:endParaRPr lang="en-US"/>
        </a:p>
      </dgm:t>
    </dgm:pt>
    <dgm:pt modelId="{A4B9F27D-5D56-49B3-AB95-8E393C898E41}" type="sibTrans" cxnId="{FD90AFA0-1FF1-4F74-82DF-0C7035157A90}">
      <dgm:prSet/>
      <dgm:spPr/>
      <dgm:t>
        <a:bodyPr/>
        <a:lstStyle/>
        <a:p>
          <a:endParaRPr lang="en-US"/>
        </a:p>
      </dgm:t>
    </dgm:pt>
    <dgm:pt modelId="{FCA3468F-8E4C-4757-A66A-F91D9FB4AA53}">
      <dgm:prSet/>
      <dgm:spPr/>
      <dgm:t>
        <a:bodyPr/>
        <a:lstStyle/>
        <a:p>
          <a:pPr rtl="0"/>
          <a:r>
            <a:rPr lang="en-US" dirty="0" smtClean="0">
              <a:solidFill>
                <a:schemeClr val="tx1"/>
              </a:solidFill>
            </a:rPr>
            <a:t>Places, people names, roles (insured, lawyer, claimant, etc.),</a:t>
          </a:r>
          <a:r>
            <a:rPr lang="en-US" baseline="0" dirty="0" smtClean="0">
              <a:solidFill>
                <a:schemeClr val="tx1"/>
              </a:solidFill>
            </a:rPr>
            <a:t> dollar amounts</a:t>
          </a:r>
          <a:endParaRPr lang="en-US" dirty="0">
            <a:solidFill>
              <a:schemeClr val="tx1"/>
            </a:solidFill>
          </a:endParaRPr>
        </a:p>
      </dgm:t>
    </dgm:pt>
    <dgm:pt modelId="{2A52D7CF-7E38-4E1D-BD03-EAFF8546A8CA}" type="parTrans" cxnId="{1F2F1B38-6502-4EEF-8DC3-6624B62C0DF1}">
      <dgm:prSet/>
      <dgm:spPr/>
      <dgm:t>
        <a:bodyPr/>
        <a:lstStyle/>
        <a:p>
          <a:endParaRPr lang="en-US"/>
        </a:p>
      </dgm:t>
    </dgm:pt>
    <dgm:pt modelId="{F79504C7-50DD-4720-9313-607ECD303A95}" type="sibTrans" cxnId="{1F2F1B38-6502-4EEF-8DC3-6624B62C0DF1}">
      <dgm:prSet/>
      <dgm:spPr/>
      <dgm:t>
        <a:bodyPr/>
        <a:lstStyle/>
        <a:p>
          <a:endParaRPr lang="en-US"/>
        </a:p>
      </dgm:t>
    </dgm:pt>
    <dgm:pt modelId="{BE511E6F-DDB5-42C1-86C7-DCDA0E9E73C4}">
      <dgm:prSet/>
      <dgm:spPr/>
      <dgm:t>
        <a:bodyPr/>
        <a:lstStyle/>
        <a:p>
          <a:pPr rtl="0"/>
          <a:r>
            <a:rPr lang="en-US" dirty="0" smtClean="0">
              <a:solidFill>
                <a:schemeClr val="tx1"/>
              </a:solidFill>
            </a:rPr>
            <a:t>To detect predefined relations among entities</a:t>
          </a:r>
          <a:endParaRPr lang="en-US" dirty="0">
            <a:solidFill>
              <a:schemeClr val="tx1"/>
            </a:solidFill>
          </a:endParaRPr>
        </a:p>
      </dgm:t>
    </dgm:pt>
    <dgm:pt modelId="{1F884EB5-B784-4577-BB68-01945F0E100B}" type="parTrans" cxnId="{AC4B51FB-1164-4A12-A599-21154E54D72A}">
      <dgm:prSet/>
      <dgm:spPr/>
      <dgm:t>
        <a:bodyPr/>
        <a:lstStyle/>
        <a:p>
          <a:endParaRPr lang="en-US"/>
        </a:p>
      </dgm:t>
    </dgm:pt>
    <dgm:pt modelId="{B026781E-5290-472B-B32F-9F63E6FE29F1}" type="sibTrans" cxnId="{AC4B51FB-1164-4A12-A599-21154E54D72A}">
      <dgm:prSet/>
      <dgm:spPr/>
      <dgm:t>
        <a:bodyPr/>
        <a:lstStyle/>
        <a:p>
          <a:endParaRPr lang="en-US"/>
        </a:p>
      </dgm:t>
    </dgm:pt>
    <dgm:pt modelId="{AA0E70F3-D93E-430C-A6EC-AB9DDA12B1C8}">
      <dgm:prSet/>
      <dgm:spPr/>
      <dgm:t>
        <a:bodyPr/>
        <a:lstStyle/>
        <a:p>
          <a:pPr rtl="0"/>
          <a:r>
            <a:rPr lang="en-US" dirty="0" smtClean="0">
              <a:solidFill>
                <a:schemeClr val="tx1"/>
              </a:solidFill>
            </a:rPr>
            <a:t>Does this Phone number belong to this lawyer?  </a:t>
          </a:r>
          <a:endParaRPr lang="en-US" dirty="0">
            <a:solidFill>
              <a:schemeClr val="tx1"/>
            </a:solidFill>
          </a:endParaRPr>
        </a:p>
      </dgm:t>
    </dgm:pt>
    <dgm:pt modelId="{C18BB74E-47D8-4FCF-95FD-1931FFC1DFD2}" type="parTrans" cxnId="{6CB8C8EF-8115-453E-A1A8-E2029D1125D4}">
      <dgm:prSet/>
      <dgm:spPr/>
      <dgm:t>
        <a:bodyPr/>
        <a:lstStyle/>
        <a:p>
          <a:endParaRPr lang="en-US"/>
        </a:p>
      </dgm:t>
    </dgm:pt>
    <dgm:pt modelId="{99CB6E59-616B-42C7-BF88-E702ECA4DFED}" type="sibTrans" cxnId="{6CB8C8EF-8115-453E-A1A8-E2029D1125D4}">
      <dgm:prSet/>
      <dgm:spPr/>
      <dgm:t>
        <a:bodyPr/>
        <a:lstStyle/>
        <a:p>
          <a:endParaRPr lang="en-US"/>
        </a:p>
      </dgm:t>
    </dgm:pt>
    <dgm:pt modelId="{F42EC722-F202-462B-ADA8-1744DC8B9542}">
      <dgm:prSet/>
      <dgm:spPr/>
      <dgm:t>
        <a:bodyPr/>
        <a:lstStyle/>
        <a:p>
          <a:pPr rtl="0"/>
          <a:r>
            <a:rPr lang="en-US" dirty="0" smtClean="0">
              <a:solidFill>
                <a:schemeClr val="tx1"/>
              </a:solidFill>
            </a:rPr>
            <a:t>Is Pedro Jones a Doctor?</a:t>
          </a:r>
          <a:endParaRPr lang="en-US" dirty="0">
            <a:solidFill>
              <a:schemeClr val="tx1"/>
            </a:solidFill>
          </a:endParaRPr>
        </a:p>
      </dgm:t>
    </dgm:pt>
    <dgm:pt modelId="{40AE1E9F-60D5-4EB2-9A53-CE9CB97D34E1}" type="parTrans" cxnId="{9E73D5BA-BD6A-4304-AD5D-4D5F8CC375FB}">
      <dgm:prSet/>
      <dgm:spPr/>
      <dgm:t>
        <a:bodyPr/>
        <a:lstStyle/>
        <a:p>
          <a:endParaRPr lang="en-US"/>
        </a:p>
      </dgm:t>
    </dgm:pt>
    <dgm:pt modelId="{F27E399F-2E01-4462-8220-84A622ABCD21}" type="sibTrans" cxnId="{9E73D5BA-BD6A-4304-AD5D-4D5F8CC375FB}">
      <dgm:prSet/>
      <dgm:spPr/>
      <dgm:t>
        <a:bodyPr/>
        <a:lstStyle/>
        <a:p>
          <a:endParaRPr lang="en-US"/>
        </a:p>
      </dgm:t>
    </dgm:pt>
    <dgm:pt modelId="{63594704-1BD0-4A78-BB5C-C1CED1207781}">
      <dgm:prSet/>
      <dgm:spPr/>
      <dgm:t>
        <a:bodyPr/>
        <a:lstStyle/>
        <a:p>
          <a:pPr rtl="0"/>
          <a:r>
            <a:rPr lang="en-US" dirty="0" smtClean="0">
              <a:solidFill>
                <a:schemeClr val="tx1"/>
              </a:solidFill>
            </a:rPr>
            <a:t>Relevance of</a:t>
          </a:r>
          <a:r>
            <a:rPr lang="en-US" baseline="0" dirty="0" smtClean="0">
              <a:solidFill>
                <a:schemeClr val="tx1"/>
              </a:solidFill>
            </a:rPr>
            <a:t> a</a:t>
          </a:r>
          <a:r>
            <a:rPr lang="en-US" dirty="0" smtClean="0">
              <a:solidFill>
                <a:schemeClr val="tx1"/>
              </a:solidFill>
            </a:rPr>
            <a:t> concept or question:</a:t>
          </a:r>
          <a:endParaRPr lang="en-US" dirty="0">
            <a:solidFill>
              <a:schemeClr val="tx1"/>
            </a:solidFill>
          </a:endParaRPr>
        </a:p>
      </dgm:t>
    </dgm:pt>
    <dgm:pt modelId="{E5B52AD4-3821-4090-B76B-8E4C65C86280}" type="parTrans" cxnId="{B6403651-E18E-49EC-AE1D-F2C4093C1B1C}">
      <dgm:prSet/>
      <dgm:spPr/>
      <dgm:t>
        <a:bodyPr/>
        <a:lstStyle/>
        <a:p>
          <a:endParaRPr lang="en-US"/>
        </a:p>
      </dgm:t>
    </dgm:pt>
    <dgm:pt modelId="{778BE641-A420-40D8-B8A7-FA25C147BFD3}" type="sibTrans" cxnId="{B6403651-E18E-49EC-AE1D-F2C4093C1B1C}">
      <dgm:prSet/>
      <dgm:spPr/>
      <dgm:t>
        <a:bodyPr/>
        <a:lstStyle/>
        <a:p>
          <a:endParaRPr lang="en-US"/>
        </a:p>
      </dgm:t>
    </dgm:pt>
    <dgm:pt modelId="{A249C890-2308-4431-88FF-0E9CCC95232D}">
      <dgm:prSet/>
      <dgm:spPr/>
      <dgm:t>
        <a:bodyPr/>
        <a:lstStyle/>
        <a:p>
          <a:pPr rtl="0"/>
          <a:r>
            <a:rPr lang="en-US" dirty="0" smtClean="0">
              <a:solidFill>
                <a:schemeClr val="tx1"/>
              </a:solidFill>
            </a:rPr>
            <a:t>Is there evidence in this claim note that this person had a neck injury?</a:t>
          </a:r>
          <a:endParaRPr lang="en-US" dirty="0">
            <a:solidFill>
              <a:schemeClr val="tx1"/>
            </a:solidFill>
          </a:endParaRPr>
        </a:p>
      </dgm:t>
    </dgm:pt>
    <dgm:pt modelId="{06D6B60D-4BDC-4F0C-8C9E-F6395F574568}" type="parTrans" cxnId="{21B40AF9-35D7-4DDF-8DAC-E2F4AAE2B6D3}">
      <dgm:prSet/>
      <dgm:spPr/>
      <dgm:t>
        <a:bodyPr/>
        <a:lstStyle/>
        <a:p>
          <a:endParaRPr lang="en-US"/>
        </a:p>
      </dgm:t>
    </dgm:pt>
    <dgm:pt modelId="{F495ADE1-E2BB-451E-A496-945537FD2EBF}" type="sibTrans" cxnId="{21B40AF9-35D7-4DDF-8DAC-E2F4AAE2B6D3}">
      <dgm:prSet/>
      <dgm:spPr/>
      <dgm:t>
        <a:bodyPr/>
        <a:lstStyle/>
        <a:p>
          <a:endParaRPr lang="en-US"/>
        </a:p>
      </dgm:t>
    </dgm:pt>
    <dgm:pt modelId="{CC299791-5D09-4D63-8F76-09AD93CF367D}">
      <dgm:prSet/>
      <dgm:spPr/>
      <dgm:t>
        <a:bodyPr/>
        <a:lstStyle/>
        <a:p>
          <a:pPr rtl="0"/>
          <a:r>
            <a:rPr lang="en-US" dirty="0" smtClean="0">
              <a:solidFill>
                <a:schemeClr val="tx1"/>
              </a:solidFill>
            </a:rPr>
            <a:t>Is this claim related to wind or hail? </a:t>
          </a:r>
          <a:endParaRPr lang="en-US" dirty="0">
            <a:solidFill>
              <a:schemeClr val="tx1"/>
            </a:solidFill>
          </a:endParaRPr>
        </a:p>
      </dgm:t>
    </dgm:pt>
    <dgm:pt modelId="{103B28EC-485B-4DD6-9EC2-EDB39CF8896D}" type="parTrans" cxnId="{C75FF0FA-F217-4883-AED4-485D3B27EF47}">
      <dgm:prSet/>
      <dgm:spPr/>
      <dgm:t>
        <a:bodyPr/>
        <a:lstStyle/>
        <a:p>
          <a:endParaRPr lang="en-US"/>
        </a:p>
      </dgm:t>
    </dgm:pt>
    <dgm:pt modelId="{252A9090-7905-47BE-9A36-FD1883A759EE}" type="sibTrans" cxnId="{C75FF0FA-F217-4883-AED4-485D3B27EF47}">
      <dgm:prSet/>
      <dgm:spPr/>
      <dgm:t>
        <a:bodyPr/>
        <a:lstStyle/>
        <a:p>
          <a:endParaRPr lang="en-US"/>
        </a:p>
      </dgm:t>
    </dgm:pt>
    <dgm:pt modelId="{348833FE-8593-4CF2-82CF-AB9440A0A3DD}" type="pres">
      <dgm:prSet presAssocID="{58130290-B63A-4B89-B27E-BB13B1B718A1}" presName="Name0" presStyleCnt="0">
        <dgm:presLayoutVars>
          <dgm:dir/>
          <dgm:animLvl val="lvl"/>
          <dgm:resizeHandles val="exact"/>
        </dgm:presLayoutVars>
      </dgm:prSet>
      <dgm:spPr/>
      <dgm:t>
        <a:bodyPr/>
        <a:lstStyle/>
        <a:p>
          <a:endParaRPr lang="en-US"/>
        </a:p>
      </dgm:t>
    </dgm:pt>
    <dgm:pt modelId="{9AC0565E-7712-4DB1-B59C-CB6F43D85557}" type="pres">
      <dgm:prSet presAssocID="{5C8F3810-E324-48FF-897F-E1BD23020401}" presName="linNode" presStyleCnt="0"/>
      <dgm:spPr/>
    </dgm:pt>
    <dgm:pt modelId="{28D7285D-BF56-47BD-B6C4-CE92CFA1D42A}" type="pres">
      <dgm:prSet presAssocID="{5C8F3810-E324-48FF-897F-E1BD23020401}" presName="parentText" presStyleLbl="node1" presStyleIdx="0" presStyleCnt="1">
        <dgm:presLayoutVars>
          <dgm:chMax val="1"/>
          <dgm:bulletEnabled val="1"/>
        </dgm:presLayoutVars>
      </dgm:prSet>
      <dgm:spPr/>
      <dgm:t>
        <a:bodyPr/>
        <a:lstStyle/>
        <a:p>
          <a:endParaRPr lang="en-US"/>
        </a:p>
      </dgm:t>
    </dgm:pt>
    <dgm:pt modelId="{0C28A230-4088-4674-8A90-822C703E4403}" type="pres">
      <dgm:prSet presAssocID="{5C8F3810-E324-48FF-897F-E1BD23020401}" presName="descendantText" presStyleLbl="alignAccFollowNode1" presStyleIdx="0" presStyleCnt="1" custScaleX="89915" custScaleY="108903">
        <dgm:presLayoutVars>
          <dgm:bulletEnabled val="1"/>
        </dgm:presLayoutVars>
      </dgm:prSet>
      <dgm:spPr/>
      <dgm:t>
        <a:bodyPr/>
        <a:lstStyle/>
        <a:p>
          <a:endParaRPr lang="en-US"/>
        </a:p>
      </dgm:t>
    </dgm:pt>
  </dgm:ptLst>
  <dgm:cxnLst>
    <dgm:cxn modelId="{F03E5274-66A3-4C75-8A49-605DF4501552}" type="presOf" srcId="{5C8F3810-E324-48FF-897F-E1BD23020401}" destId="{28D7285D-BF56-47BD-B6C4-CE92CFA1D42A}" srcOrd="0" destOrd="0" presId="urn:microsoft.com/office/officeart/2005/8/layout/vList5"/>
    <dgm:cxn modelId="{AC4B51FB-1164-4A12-A599-21154E54D72A}" srcId="{5C8F3810-E324-48FF-897F-E1BD23020401}" destId="{BE511E6F-DDB5-42C1-86C7-DCDA0E9E73C4}" srcOrd="2" destOrd="0" parTransId="{1F884EB5-B784-4577-BB68-01945F0E100B}" sibTransId="{B026781E-5290-472B-B32F-9F63E6FE29F1}"/>
    <dgm:cxn modelId="{50933FB6-B171-444A-97B9-A567A8B4FAA5}" type="presOf" srcId="{58130290-B63A-4B89-B27E-BB13B1B718A1}" destId="{348833FE-8593-4CF2-82CF-AB9440A0A3DD}" srcOrd="0" destOrd="0" presId="urn:microsoft.com/office/officeart/2005/8/layout/vList5"/>
    <dgm:cxn modelId="{6CB8C8EF-8115-453E-A1A8-E2029D1125D4}" srcId="{BE511E6F-DDB5-42C1-86C7-DCDA0E9E73C4}" destId="{AA0E70F3-D93E-430C-A6EC-AB9DDA12B1C8}" srcOrd="0" destOrd="0" parTransId="{C18BB74E-47D8-4FCF-95FD-1931FFC1DFD2}" sibTransId="{99CB6E59-616B-42C7-BF88-E702ECA4DFED}"/>
    <dgm:cxn modelId="{A8966814-8B48-4327-9B72-9523CBDA142C}" type="presOf" srcId="{BE511E6F-DDB5-42C1-86C7-DCDA0E9E73C4}" destId="{0C28A230-4088-4674-8A90-822C703E4403}" srcOrd="0" destOrd="5" presId="urn:microsoft.com/office/officeart/2005/8/layout/vList5"/>
    <dgm:cxn modelId="{B6403651-E18E-49EC-AE1D-F2C4093C1B1C}" srcId="{5C8F3810-E324-48FF-897F-E1BD23020401}" destId="{63594704-1BD0-4A78-BB5C-C1CED1207781}" srcOrd="0" destOrd="0" parTransId="{E5B52AD4-3821-4090-B76B-8E4C65C86280}" sibTransId="{778BE641-A420-40D8-B8A7-FA25C147BFD3}"/>
    <dgm:cxn modelId="{C75FF0FA-F217-4883-AED4-485D3B27EF47}" srcId="{63594704-1BD0-4A78-BB5C-C1CED1207781}" destId="{CC299791-5D09-4D63-8F76-09AD93CF367D}" srcOrd="1" destOrd="0" parTransId="{103B28EC-485B-4DD6-9EC2-EDB39CF8896D}" sibTransId="{252A9090-7905-47BE-9A36-FD1883A759EE}"/>
    <dgm:cxn modelId="{41F6EB74-6F03-448B-A11E-952474FA0A5D}" type="presOf" srcId="{F42EC722-F202-462B-ADA8-1744DC8B9542}" destId="{0C28A230-4088-4674-8A90-822C703E4403}" srcOrd="0" destOrd="7" presId="urn:microsoft.com/office/officeart/2005/8/layout/vList5"/>
    <dgm:cxn modelId="{C89CB97D-56F9-4E50-9943-0A7A3B7EDEC7}" type="presOf" srcId="{AA0E70F3-D93E-430C-A6EC-AB9DDA12B1C8}" destId="{0C28A230-4088-4674-8A90-822C703E4403}" srcOrd="0" destOrd="6" presId="urn:microsoft.com/office/officeart/2005/8/layout/vList5"/>
    <dgm:cxn modelId="{1F2F1B38-6502-4EEF-8DC3-6624B62C0DF1}" srcId="{E60E2956-CA2E-4187-87AD-35F17D1E11D8}" destId="{FCA3468F-8E4C-4757-A66A-F91D9FB4AA53}" srcOrd="0" destOrd="0" parTransId="{2A52D7CF-7E38-4E1D-BD03-EAFF8546A8CA}" sibTransId="{F79504C7-50DD-4720-9313-607ECD303A95}"/>
    <dgm:cxn modelId="{9E73D5BA-BD6A-4304-AD5D-4D5F8CC375FB}" srcId="{BE511E6F-DDB5-42C1-86C7-DCDA0E9E73C4}" destId="{F42EC722-F202-462B-ADA8-1744DC8B9542}" srcOrd="1" destOrd="0" parTransId="{40AE1E9F-60D5-4EB2-9A53-CE9CB97D34E1}" sibTransId="{F27E399F-2E01-4462-8220-84A622ABCD21}"/>
    <dgm:cxn modelId="{C2790E60-77B0-475B-AC8F-A1D37E908622}" type="presOf" srcId="{E60E2956-CA2E-4187-87AD-35F17D1E11D8}" destId="{0C28A230-4088-4674-8A90-822C703E4403}" srcOrd="0" destOrd="3" presId="urn:microsoft.com/office/officeart/2005/8/layout/vList5"/>
    <dgm:cxn modelId="{C085B08E-02DC-4D25-9E94-8390244191AB}" type="presOf" srcId="{CC299791-5D09-4D63-8F76-09AD93CF367D}" destId="{0C28A230-4088-4674-8A90-822C703E4403}" srcOrd="0" destOrd="2" presId="urn:microsoft.com/office/officeart/2005/8/layout/vList5"/>
    <dgm:cxn modelId="{10602399-7E7E-4A88-8915-6E87F618D886}" type="presOf" srcId="{63594704-1BD0-4A78-BB5C-C1CED1207781}" destId="{0C28A230-4088-4674-8A90-822C703E4403}" srcOrd="0" destOrd="0" presId="urn:microsoft.com/office/officeart/2005/8/layout/vList5"/>
    <dgm:cxn modelId="{FD90AFA0-1FF1-4F74-82DF-0C7035157A90}" srcId="{5C8F3810-E324-48FF-897F-E1BD23020401}" destId="{E60E2956-CA2E-4187-87AD-35F17D1E11D8}" srcOrd="1" destOrd="0" parTransId="{1E1B2072-77BD-4EC8-AE79-23698ADC88D5}" sibTransId="{A4B9F27D-5D56-49B3-AB95-8E393C898E41}"/>
    <dgm:cxn modelId="{BA426300-05B0-4654-88A4-F23E9B0A44DD}" type="presOf" srcId="{A249C890-2308-4431-88FF-0E9CCC95232D}" destId="{0C28A230-4088-4674-8A90-822C703E4403}" srcOrd="0" destOrd="1" presId="urn:microsoft.com/office/officeart/2005/8/layout/vList5"/>
    <dgm:cxn modelId="{0C690E83-D381-4F66-B12B-93ED69B13288}" type="presOf" srcId="{FCA3468F-8E4C-4757-A66A-F91D9FB4AA53}" destId="{0C28A230-4088-4674-8A90-822C703E4403}" srcOrd="0" destOrd="4" presId="urn:microsoft.com/office/officeart/2005/8/layout/vList5"/>
    <dgm:cxn modelId="{21B40AF9-35D7-4DDF-8DAC-E2F4AAE2B6D3}" srcId="{63594704-1BD0-4A78-BB5C-C1CED1207781}" destId="{A249C890-2308-4431-88FF-0E9CCC95232D}" srcOrd="0" destOrd="0" parTransId="{06D6B60D-4BDC-4F0C-8C9E-F6395F574568}" sibTransId="{F495ADE1-E2BB-451E-A496-945537FD2EBF}"/>
    <dgm:cxn modelId="{64C60490-0947-4980-A606-024C8383A55E}" srcId="{58130290-B63A-4B89-B27E-BB13B1B718A1}" destId="{5C8F3810-E324-48FF-897F-E1BD23020401}" srcOrd="0" destOrd="0" parTransId="{C93CF1D5-C0BB-4021-92B4-A45F484C9C56}" sibTransId="{28D957BC-EABF-4DCB-A4E2-52383C792D4A}"/>
    <dgm:cxn modelId="{7E3CBCF9-DFEF-49D3-ACA4-5696EC6A21AE}" type="presParOf" srcId="{348833FE-8593-4CF2-82CF-AB9440A0A3DD}" destId="{9AC0565E-7712-4DB1-B59C-CB6F43D85557}" srcOrd="0" destOrd="0" presId="urn:microsoft.com/office/officeart/2005/8/layout/vList5"/>
    <dgm:cxn modelId="{7770B43F-3459-4B20-9118-DE0A1B2E18FE}" type="presParOf" srcId="{9AC0565E-7712-4DB1-B59C-CB6F43D85557}" destId="{28D7285D-BF56-47BD-B6C4-CE92CFA1D42A}" srcOrd="0" destOrd="0" presId="urn:microsoft.com/office/officeart/2005/8/layout/vList5"/>
    <dgm:cxn modelId="{8CC79203-536C-4348-839A-0CD5E9675119}" type="presParOf" srcId="{9AC0565E-7712-4DB1-B59C-CB6F43D85557}" destId="{0C28A230-4088-4674-8A90-822C703E44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3E833-8865-49BB-BA9C-F2A597EAC9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D07DBC-5516-41FA-92CA-B48F3EED6837}">
      <dgm:prSet/>
      <dgm:spPr/>
      <dgm:t>
        <a:bodyPr/>
        <a:lstStyle/>
        <a:p>
          <a:pPr rtl="0"/>
          <a:r>
            <a:rPr lang="en-US" dirty="0" smtClean="0"/>
            <a:t>Claims notes (160MM+) notes available</a:t>
          </a:r>
          <a:endParaRPr lang="en-US" dirty="0"/>
        </a:p>
      </dgm:t>
    </dgm:pt>
    <dgm:pt modelId="{8F7DA795-BA38-420D-8268-521A1F010C16}" type="parTrans" cxnId="{DCB087D4-461E-4075-B235-9D95A5BEF512}">
      <dgm:prSet/>
      <dgm:spPr/>
      <dgm:t>
        <a:bodyPr/>
        <a:lstStyle/>
        <a:p>
          <a:endParaRPr lang="en-US"/>
        </a:p>
      </dgm:t>
    </dgm:pt>
    <dgm:pt modelId="{D5947A15-C409-4831-8384-BD8D088033DE}" type="sibTrans" cxnId="{DCB087D4-461E-4075-B235-9D95A5BEF512}">
      <dgm:prSet/>
      <dgm:spPr/>
      <dgm:t>
        <a:bodyPr/>
        <a:lstStyle/>
        <a:p>
          <a:endParaRPr lang="en-US"/>
        </a:p>
      </dgm:t>
    </dgm:pt>
    <dgm:pt modelId="{7503BF0A-8A56-490B-A823-4B854FA33430}">
      <dgm:prSet/>
      <dgm:spPr/>
      <dgm:t>
        <a:bodyPr/>
        <a:lstStyle/>
        <a:p>
          <a:pPr rtl="0"/>
          <a:r>
            <a:rPr lang="en-US" dirty="0" err="1" smtClean="0"/>
            <a:t>Touchpoint</a:t>
          </a:r>
          <a:r>
            <a:rPr lang="en-US" dirty="0" smtClean="0"/>
            <a:t> (claim survey) comments</a:t>
          </a:r>
          <a:endParaRPr lang="en-US" dirty="0"/>
        </a:p>
      </dgm:t>
    </dgm:pt>
    <dgm:pt modelId="{17E67C77-D15B-42FE-AE3E-5C2569F37578}" type="parTrans" cxnId="{A2F14D40-B6D3-4356-8D0B-07A94F92F49D}">
      <dgm:prSet/>
      <dgm:spPr/>
      <dgm:t>
        <a:bodyPr/>
        <a:lstStyle/>
        <a:p>
          <a:endParaRPr lang="en-US"/>
        </a:p>
      </dgm:t>
    </dgm:pt>
    <dgm:pt modelId="{B19E7DE1-AA91-4949-84F2-845079278300}" type="sibTrans" cxnId="{A2F14D40-B6D3-4356-8D0B-07A94F92F49D}">
      <dgm:prSet/>
      <dgm:spPr/>
      <dgm:t>
        <a:bodyPr/>
        <a:lstStyle/>
        <a:p>
          <a:endParaRPr lang="en-US"/>
        </a:p>
      </dgm:t>
    </dgm:pt>
    <dgm:pt modelId="{B8CCD807-404E-4909-9B40-EE4E68B595D0}">
      <dgm:prSet/>
      <dgm:spPr/>
      <dgm:t>
        <a:bodyPr/>
        <a:lstStyle/>
        <a:p>
          <a:pPr rtl="0"/>
          <a:r>
            <a:rPr lang="en-US" dirty="0" smtClean="0"/>
            <a:t>FNOL (first notice of loss)</a:t>
          </a:r>
          <a:r>
            <a:rPr lang="en-US" baseline="0" dirty="0" smtClean="0"/>
            <a:t> </a:t>
          </a:r>
          <a:r>
            <a:rPr lang="en-US" dirty="0" smtClean="0"/>
            <a:t>descriptions</a:t>
          </a:r>
          <a:endParaRPr lang="en-US" dirty="0"/>
        </a:p>
      </dgm:t>
    </dgm:pt>
    <dgm:pt modelId="{DCBE5D27-6AFC-4F2A-8181-8E01B6F9CBEE}" type="parTrans" cxnId="{634C1486-2FFC-4DF5-9E09-97B9BCBA3E78}">
      <dgm:prSet/>
      <dgm:spPr/>
      <dgm:t>
        <a:bodyPr/>
        <a:lstStyle/>
        <a:p>
          <a:endParaRPr lang="en-US"/>
        </a:p>
      </dgm:t>
    </dgm:pt>
    <dgm:pt modelId="{9B9050A5-9981-4326-A7DA-1D64AED41813}" type="sibTrans" cxnId="{634C1486-2FFC-4DF5-9E09-97B9BCBA3E78}">
      <dgm:prSet/>
      <dgm:spPr/>
      <dgm:t>
        <a:bodyPr/>
        <a:lstStyle/>
        <a:p>
          <a:endParaRPr lang="en-US"/>
        </a:p>
      </dgm:t>
    </dgm:pt>
    <dgm:pt modelId="{3CC83005-DB72-44EF-8F38-3E07984DDA03}">
      <dgm:prSet/>
      <dgm:spPr/>
      <dgm:t>
        <a:bodyPr/>
        <a:lstStyle/>
        <a:p>
          <a:pPr rtl="0"/>
          <a:r>
            <a:rPr lang="en-US" dirty="0" smtClean="0"/>
            <a:t>Social media feeds (</a:t>
          </a:r>
          <a:r>
            <a:rPr lang="en-US" dirty="0" err="1" smtClean="0"/>
            <a:t>Sysomos</a:t>
          </a:r>
          <a:r>
            <a:rPr lang="en-US" dirty="0" smtClean="0"/>
            <a:t>, Networked Insights)</a:t>
          </a:r>
          <a:endParaRPr lang="en-US" dirty="0"/>
        </a:p>
      </dgm:t>
    </dgm:pt>
    <dgm:pt modelId="{9FA19A4B-476C-4C37-9075-E6BFCB02BB3D}" type="parTrans" cxnId="{4ECA84A3-BF36-4D20-8735-9B63FB461876}">
      <dgm:prSet/>
      <dgm:spPr/>
      <dgm:t>
        <a:bodyPr/>
        <a:lstStyle/>
        <a:p>
          <a:endParaRPr lang="en-US"/>
        </a:p>
      </dgm:t>
    </dgm:pt>
    <dgm:pt modelId="{93DA761C-3B1D-4480-98E9-ACB3E8A1ADF1}" type="sibTrans" cxnId="{4ECA84A3-BF36-4D20-8735-9B63FB461876}">
      <dgm:prSet/>
      <dgm:spPr/>
      <dgm:t>
        <a:bodyPr/>
        <a:lstStyle/>
        <a:p>
          <a:endParaRPr lang="en-US"/>
        </a:p>
      </dgm:t>
    </dgm:pt>
    <dgm:pt modelId="{02318CE0-BA0E-4362-BDA5-9616261A6803}">
      <dgm:prSet/>
      <dgm:spPr/>
      <dgm:t>
        <a:bodyPr/>
        <a:lstStyle/>
        <a:p>
          <a:pPr rtl="0"/>
          <a:r>
            <a:rPr lang="en-US" smtClean="0"/>
            <a:t>Call transcriptions (voci)</a:t>
          </a:r>
          <a:endParaRPr lang="en-US"/>
        </a:p>
      </dgm:t>
    </dgm:pt>
    <dgm:pt modelId="{3B4C0BEA-5A39-4758-8C43-03D9D8DA3022}" type="parTrans" cxnId="{0D8116DF-E982-4199-AB18-1284696971F5}">
      <dgm:prSet/>
      <dgm:spPr/>
      <dgm:t>
        <a:bodyPr/>
        <a:lstStyle/>
        <a:p>
          <a:endParaRPr lang="en-US"/>
        </a:p>
      </dgm:t>
    </dgm:pt>
    <dgm:pt modelId="{1711D0FD-628F-4C2F-A133-8EC111433C11}" type="sibTrans" cxnId="{0D8116DF-E982-4199-AB18-1284696971F5}">
      <dgm:prSet/>
      <dgm:spPr/>
      <dgm:t>
        <a:bodyPr/>
        <a:lstStyle/>
        <a:p>
          <a:endParaRPr lang="en-US"/>
        </a:p>
      </dgm:t>
    </dgm:pt>
    <dgm:pt modelId="{B51496AC-428C-4BDC-B50E-5F3D235B47CE}">
      <dgm:prSet/>
      <dgm:spPr/>
      <dgm:t>
        <a:bodyPr/>
        <a:lstStyle/>
        <a:p>
          <a:pPr rtl="0"/>
          <a:r>
            <a:rPr lang="en-US" dirty="0" smtClean="0"/>
            <a:t>Code, project charters, documentations,</a:t>
          </a:r>
          <a:r>
            <a:rPr lang="en-US" baseline="0" dirty="0" smtClean="0"/>
            <a:t> emails, </a:t>
          </a:r>
          <a:r>
            <a:rPr lang="en-US" dirty="0" smtClean="0"/>
            <a:t>etc.</a:t>
          </a:r>
          <a:endParaRPr lang="en-US" dirty="0"/>
        </a:p>
      </dgm:t>
    </dgm:pt>
    <dgm:pt modelId="{4FD8C1E8-65E3-401B-9806-900F6631202E}" type="parTrans" cxnId="{921F16A8-D54B-48EC-9975-DA97FF38CAF5}">
      <dgm:prSet/>
      <dgm:spPr/>
      <dgm:t>
        <a:bodyPr/>
        <a:lstStyle/>
        <a:p>
          <a:endParaRPr lang="en-US"/>
        </a:p>
      </dgm:t>
    </dgm:pt>
    <dgm:pt modelId="{1217B003-3C27-4405-8A1F-126B3767EC01}" type="sibTrans" cxnId="{921F16A8-D54B-48EC-9975-DA97FF38CAF5}">
      <dgm:prSet/>
      <dgm:spPr/>
      <dgm:t>
        <a:bodyPr/>
        <a:lstStyle/>
        <a:p>
          <a:endParaRPr lang="en-US"/>
        </a:p>
      </dgm:t>
    </dgm:pt>
    <dgm:pt modelId="{2C3BD7A6-5D1D-418F-A48D-5258C3ABF45C}" type="pres">
      <dgm:prSet presAssocID="{67B3E833-8865-49BB-BA9C-F2A597EAC9FB}" presName="linear" presStyleCnt="0">
        <dgm:presLayoutVars>
          <dgm:animLvl val="lvl"/>
          <dgm:resizeHandles val="exact"/>
        </dgm:presLayoutVars>
      </dgm:prSet>
      <dgm:spPr/>
      <dgm:t>
        <a:bodyPr/>
        <a:lstStyle/>
        <a:p>
          <a:endParaRPr lang="en-US"/>
        </a:p>
      </dgm:t>
    </dgm:pt>
    <dgm:pt modelId="{EC0D1DF7-786F-40ED-B699-8B688E1EEEDC}" type="pres">
      <dgm:prSet presAssocID="{11D07DBC-5516-41FA-92CA-B48F3EED6837}" presName="parentText" presStyleLbl="node1" presStyleIdx="0" presStyleCnt="6">
        <dgm:presLayoutVars>
          <dgm:chMax val="0"/>
          <dgm:bulletEnabled val="1"/>
        </dgm:presLayoutVars>
      </dgm:prSet>
      <dgm:spPr/>
      <dgm:t>
        <a:bodyPr/>
        <a:lstStyle/>
        <a:p>
          <a:endParaRPr lang="en-US"/>
        </a:p>
      </dgm:t>
    </dgm:pt>
    <dgm:pt modelId="{AE95AFCA-43FE-40F6-97E8-E6E961CE10DE}" type="pres">
      <dgm:prSet presAssocID="{D5947A15-C409-4831-8384-BD8D088033DE}" presName="spacer" presStyleCnt="0"/>
      <dgm:spPr/>
      <dgm:t>
        <a:bodyPr/>
        <a:lstStyle/>
        <a:p>
          <a:endParaRPr lang="en-US"/>
        </a:p>
      </dgm:t>
    </dgm:pt>
    <dgm:pt modelId="{4551C3E6-891B-49E5-BFBB-5FCCB03623D8}" type="pres">
      <dgm:prSet presAssocID="{7503BF0A-8A56-490B-A823-4B854FA33430}" presName="parentText" presStyleLbl="node1" presStyleIdx="1" presStyleCnt="6">
        <dgm:presLayoutVars>
          <dgm:chMax val="0"/>
          <dgm:bulletEnabled val="1"/>
        </dgm:presLayoutVars>
      </dgm:prSet>
      <dgm:spPr/>
      <dgm:t>
        <a:bodyPr/>
        <a:lstStyle/>
        <a:p>
          <a:endParaRPr lang="en-US"/>
        </a:p>
      </dgm:t>
    </dgm:pt>
    <dgm:pt modelId="{C04A3A0E-8FF0-4765-B33A-8B37F54151D7}" type="pres">
      <dgm:prSet presAssocID="{B19E7DE1-AA91-4949-84F2-845079278300}" presName="spacer" presStyleCnt="0"/>
      <dgm:spPr/>
      <dgm:t>
        <a:bodyPr/>
        <a:lstStyle/>
        <a:p>
          <a:endParaRPr lang="en-US"/>
        </a:p>
      </dgm:t>
    </dgm:pt>
    <dgm:pt modelId="{16608609-5222-4477-86D3-2416ABB2B9C7}" type="pres">
      <dgm:prSet presAssocID="{B8CCD807-404E-4909-9B40-EE4E68B595D0}" presName="parentText" presStyleLbl="node1" presStyleIdx="2" presStyleCnt="6">
        <dgm:presLayoutVars>
          <dgm:chMax val="0"/>
          <dgm:bulletEnabled val="1"/>
        </dgm:presLayoutVars>
      </dgm:prSet>
      <dgm:spPr/>
      <dgm:t>
        <a:bodyPr/>
        <a:lstStyle/>
        <a:p>
          <a:endParaRPr lang="en-US"/>
        </a:p>
      </dgm:t>
    </dgm:pt>
    <dgm:pt modelId="{B5F27C33-3A47-4A29-B75F-DC7FE1149591}" type="pres">
      <dgm:prSet presAssocID="{9B9050A5-9981-4326-A7DA-1D64AED41813}" presName="spacer" presStyleCnt="0"/>
      <dgm:spPr/>
      <dgm:t>
        <a:bodyPr/>
        <a:lstStyle/>
        <a:p>
          <a:endParaRPr lang="en-US"/>
        </a:p>
      </dgm:t>
    </dgm:pt>
    <dgm:pt modelId="{2F09E0A3-D12E-4EBB-BDEB-1430AB8C574D}" type="pres">
      <dgm:prSet presAssocID="{3CC83005-DB72-44EF-8F38-3E07984DDA03}" presName="parentText" presStyleLbl="node1" presStyleIdx="3" presStyleCnt="6">
        <dgm:presLayoutVars>
          <dgm:chMax val="0"/>
          <dgm:bulletEnabled val="1"/>
        </dgm:presLayoutVars>
      </dgm:prSet>
      <dgm:spPr/>
      <dgm:t>
        <a:bodyPr/>
        <a:lstStyle/>
        <a:p>
          <a:endParaRPr lang="en-US"/>
        </a:p>
      </dgm:t>
    </dgm:pt>
    <dgm:pt modelId="{2F10DF7C-2412-4D49-99E9-1421FC67EE75}" type="pres">
      <dgm:prSet presAssocID="{93DA761C-3B1D-4480-98E9-ACB3E8A1ADF1}" presName="spacer" presStyleCnt="0"/>
      <dgm:spPr/>
      <dgm:t>
        <a:bodyPr/>
        <a:lstStyle/>
        <a:p>
          <a:endParaRPr lang="en-US"/>
        </a:p>
      </dgm:t>
    </dgm:pt>
    <dgm:pt modelId="{E4145729-7120-42F8-9600-465416B0BDB0}" type="pres">
      <dgm:prSet presAssocID="{02318CE0-BA0E-4362-BDA5-9616261A6803}" presName="parentText" presStyleLbl="node1" presStyleIdx="4" presStyleCnt="6">
        <dgm:presLayoutVars>
          <dgm:chMax val="0"/>
          <dgm:bulletEnabled val="1"/>
        </dgm:presLayoutVars>
      </dgm:prSet>
      <dgm:spPr/>
      <dgm:t>
        <a:bodyPr/>
        <a:lstStyle/>
        <a:p>
          <a:endParaRPr lang="en-US"/>
        </a:p>
      </dgm:t>
    </dgm:pt>
    <dgm:pt modelId="{522AF01A-F910-460E-A7CD-9C970C6B0CEB}" type="pres">
      <dgm:prSet presAssocID="{1711D0FD-628F-4C2F-A133-8EC111433C11}" presName="spacer" presStyleCnt="0"/>
      <dgm:spPr/>
      <dgm:t>
        <a:bodyPr/>
        <a:lstStyle/>
        <a:p>
          <a:endParaRPr lang="en-US"/>
        </a:p>
      </dgm:t>
    </dgm:pt>
    <dgm:pt modelId="{1844F71D-CC58-4119-92A3-C2C3FAD99BB6}" type="pres">
      <dgm:prSet presAssocID="{B51496AC-428C-4BDC-B50E-5F3D235B47CE}" presName="parentText" presStyleLbl="node1" presStyleIdx="5" presStyleCnt="6">
        <dgm:presLayoutVars>
          <dgm:chMax val="0"/>
          <dgm:bulletEnabled val="1"/>
        </dgm:presLayoutVars>
      </dgm:prSet>
      <dgm:spPr/>
      <dgm:t>
        <a:bodyPr/>
        <a:lstStyle/>
        <a:p>
          <a:endParaRPr lang="en-US"/>
        </a:p>
      </dgm:t>
    </dgm:pt>
  </dgm:ptLst>
  <dgm:cxnLst>
    <dgm:cxn modelId="{DCB087D4-461E-4075-B235-9D95A5BEF512}" srcId="{67B3E833-8865-49BB-BA9C-F2A597EAC9FB}" destId="{11D07DBC-5516-41FA-92CA-B48F3EED6837}" srcOrd="0" destOrd="0" parTransId="{8F7DA795-BA38-420D-8268-521A1F010C16}" sibTransId="{D5947A15-C409-4831-8384-BD8D088033DE}"/>
    <dgm:cxn modelId="{A2F14D40-B6D3-4356-8D0B-07A94F92F49D}" srcId="{67B3E833-8865-49BB-BA9C-F2A597EAC9FB}" destId="{7503BF0A-8A56-490B-A823-4B854FA33430}" srcOrd="1" destOrd="0" parTransId="{17E67C77-D15B-42FE-AE3E-5C2569F37578}" sibTransId="{B19E7DE1-AA91-4949-84F2-845079278300}"/>
    <dgm:cxn modelId="{B179AD7D-100F-4545-8EA0-A0438DAEC6FE}" type="presOf" srcId="{7503BF0A-8A56-490B-A823-4B854FA33430}" destId="{4551C3E6-891B-49E5-BFBB-5FCCB03623D8}" srcOrd="0" destOrd="0" presId="urn:microsoft.com/office/officeart/2005/8/layout/vList2"/>
    <dgm:cxn modelId="{480292E7-601F-432F-9730-90CFAB58E6F1}" type="presOf" srcId="{02318CE0-BA0E-4362-BDA5-9616261A6803}" destId="{E4145729-7120-42F8-9600-465416B0BDB0}" srcOrd="0" destOrd="0" presId="urn:microsoft.com/office/officeart/2005/8/layout/vList2"/>
    <dgm:cxn modelId="{E544BD96-2E52-4FD2-B7A1-B9B44A921BCB}" type="presOf" srcId="{B8CCD807-404E-4909-9B40-EE4E68B595D0}" destId="{16608609-5222-4477-86D3-2416ABB2B9C7}" srcOrd="0" destOrd="0" presId="urn:microsoft.com/office/officeart/2005/8/layout/vList2"/>
    <dgm:cxn modelId="{D3D29661-7E31-4ED1-B724-E2199CDD1269}" type="presOf" srcId="{3CC83005-DB72-44EF-8F38-3E07984DDA03}" destId="{2F09E0A3-D12E-4EBB-BDEB-1430AB8C574D}" srcOrd="0" destOrd="0" presId="urn:microsoft.com/office/officeart/2005/8/layout/vList2"/>
    <dgm:cxn modelId="{D572BC39-2409-4C95-AFF5-7D3C59638135}" type="presOf" srcId="{67B3E833-8865-49BB-BA9C-F2A597EAC9FB}" destId="{2C3BD7A6-5D1D-418F-A48D-5258C3ABF45C}" srcOrd="0" destOrd="0" presId="urn:microsoft.com/office/officeart/2005/8/layout/vList2"/>
    <dgm:cxn modelId="{921F16A8-D54B-48EC-9975-DA97FF38CAF5}" srcId="{67B3E833-8865-49BB-BA9C-F2A597EAC9FB}" destId="{B51496AC-428C-4BDC-B50E-5F3D235B47CE}" srcOrd="5" destOrd="0" parTransId="{4FD8C1E8-65E3-401B-9806-900F6631202E}" sibTransId="{1217B003-3C27-4405-8A1F-126B3767EC01}"/>
    <dgm:cxn modelId="{61AA1479-5B5D-4D87-AAEB-147BD8420E74}" type="presOf" srcId="{B51496AC-428C-4BDC-B50E-5F3D235B47CE}" destId="{1844F71D-CC58-4119-92A3-C2C3FAD99BB6}" srcOrd="0" destOrd="0" presId="urn:microsoft.com/office/officeart/2005/8/layout/vList2"/>
    <dgm:cxn modelId="{0D8116DF-E982-4199-AB18-1284696971F5}" srcId="{67B3E833-8865-49BB-BA9C-F2A597EAC9FB}" destId="{02318CE0-BA0E-4362-BDA5-9616261A6803}" srcOrd="4" destOrd="0" parTransId="{3B4C0BEA-5A39-4758-8C43-03D9D8DA3022}" sibTransId="{1711D0FD-628F-4C2F-A133-8EC111433C11}"/>
    <dgm:cxn modelId="{634C1486-2FFC-4DF5-9E09-97B9BCBA3E78}" srcId="{67B3E833-8865-49BB-BA9C-F2A597EAC9FB}" destId="{B8CCD807-404E-4909-9B40-EE4E68B595D0}" srcOrd="2" destOrd="0" parTransId="{DCBE5D27-6AFC-4F2A-8181-8E01B6F9CBEE}" sibTransId="{9B9050A5-9981-4326-A7DA-1D64AED41813}"/>
    <dgm:cxn modelId="{0FD365A0-8A3A-4866-AA35-326C69C3722D}" type="presOf" srcId="{11D07DBC-5516-41FA-92CA-B48F3EED6837}" destId="{EC0D1DF7-786F-40ED-B699-8B688E1EEEDC}" srcOrd="0" destOrd="0" presId="urn:microsoft.com/office/officeart/2005/8/layout/vList2"/>
    <dgm:cxn modelId="{4ECA84A3-BF36-4D20-8735-9B63FB461876}" srcId="{67B3E833-8865-49BB-BA9C-F2A597EAC9FB}" destId="{3CC83005-DB72-44EF-8F38-3E07984DDA03}" srcOrd="3" destOrd="0" parTransId="{9FA19A4B-476C-4C37-9075-E6BFCB02BB3D}" sibTransId="{93DA761C-3B1D-4480-98E9-ACB3E8A1ADF1}"/>
    <dgm:cxn modelId="{E2B0355C-78B1-49E7-B7EB-2ED51C95A66D}" type="presParOf" srcId="{2C3BD7A6-5D1D-418F-A48D-5258C3ABF45C}" destId="{EC0D1DF7-786F-40ED-B699-8B688E1EEEDC}" srcOrd="0" destOrd="0" presId="urn:microsoft.com/office/officeart/2005/8/layout/vList2"/>
    <dgm:cxn modelId="{8F757220-1FD6-465E-9310-D223DB67FD3D}" type="presParOf" srcId="{2C3BD7A6-5D1D-418F-A48D-5258C3ABF45C}" destId="{AE95AFCA-43FE-40F6-97E8-E6E961CE10DE}" srcOrd="1" destOrd="0" presId="urn:microsoft.com/office/officeart/2005/8/layout/vList2"/>
    <dgm:cxn modelId="{C1EC555D-CF10-494F-8463-66BD66FC1B2E}" type="presParOf" srcId="{2C3BD7A6-5D1D-418F-A48D-5258C3ABF45C}" destId="{4551C3E6-891B-49E5-BFBB-5FCCB03623D8}" srcOrd="2" destOrd="0" presId="urn:microsoft.com/office/officeart/2005/8/layout/vList2"/>
    <dgm:cxn modelId="{B15BBBE9-882E-49E8-8620-4ABD12CBF604}" type="presParOf" srcId="{2C3BD7A6-5D1D-418F-A48D-5258C3ABF45C}" destId="{C04A3A0E-8FF0-4765-B33A-8B37F54151D7}" srcOrd="3" destOrd="0" presId="urn:microsoft.com/office/officeart/2005/8/layout/vList2"/>
    <dgm:cxn modelId="{B4DE486D-050B-4A30-954B-536E6181B384}" type="presParOf" srcId="{2C3BD7A6-5D1D-418F-A48D-5258C3ABF45C}" destId="{16608609-5222-4477-86D3-2416ABB2B9C7}" srcOrd="4" destOrd="0" presId="urn:microsoft.com/office/officeart/2005/8/layout/vList2"/>
    <dgm:cxn modelId="{807C18F8-8B2C-480B-8E20-7D5784FB6F21}" type="presParOf" srcId="{2C3BD7A6-5D1D-418F-A48D-5258C3ABF45C}" destId="{B5F27C33-3A47-4A29-B75F-DC7FE1149591}" srcOrd="5" destOrd="0" presId="urn:microsoft.com/office/officeart/2005/8/layout/vList2"/>
    <dgm:cxn modelId="{7E0965DB-A7D9-4A7F-9A45-DE77BB3810E6}" type="presParOf" srcId="{2C3BD7A6-5D1D-418F-A48D-5258C3ABF45C}" destId="{2F09E0A3-D12E-4EBB-BDEB-1430AB8C574D}" srcOrd="6" destOrd="0" presId="urn:microsoft.com/office/officeart/2005/8/layout/vList2"/>
    <dgm:cxn modelId="{0C82D27C-EA63-4874-8358-B773D8170999}" type="presParOf" srcId="{2C3BD7A6-5D1D-418F-A48D-5258C3ABF45C}" destId="{2F10DF7C-2412-4D49-99E9-1421FC67EE75}" srcOrd="7" destOrd="0" presId="urn:microsoft.com/office/officeart/2005/8/layout/vList2"/>
    <dgm:cxn modelId="{6D99DCDD-8ACD-490E-BBA0-B03B5D1FEEA5}" type="presParOf" srcId="{2C3BD7A6-5D1D-418F-A48D-5258C3ABF45C}" destId="{E4145729-7120-42F8-9600-465416B0BDB0}" srcOrd="8" destOrd="0" presId="urn:microsoft.com/office/officeart/2005/8/layout/vList2"/>
    <dgm:cxn modelId="{6F07C6D0-F622-4CC5-875B-8268DB6A905F}" type="presParOf" srcId="{2C3BD7A6-5D1D-418F-A48D-5258C3ABF45C}" destId="{522AF01A-F910-460E-A7CD-9C970C6B0CEB}" srcOrd="9" destOrd="0" presId="urn:microsoft.com/office/officeart/2005/8/layout/vList2"/>
    <dgm:cxn modelId="{0419E296-28DE-4EBE-A4CE-700B2D916749}" type="presParOf" srcId="{2C3BD7A6-5D1D-418F-A48D-5258C3ABF45C}" destId="{1844F71D-CC58-4119-92A3-C2C3FAD99BB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BE57ED-8826-40E9-87A2-8238441C49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B2404E-56AB-4B4B-BD8B-D121B2A9D112}">
      <dgm:prSet custT="1"/>
      <dgm:spPr/>
      <dgm:t>
        <a:bodyPr/>
        <a:lstStyle/>
        <a:p>
          <a:pPr rtl="0"/>
          <a:r>
            <a:rPr lang="en-US" sz="2400" dirty="0" smtClean="0"/>
            <a:t>Concept terms set = {</a:t>
          </a:r>
          <a:r>
            <a:rPr lang="en-US" sz="2400" dirty="0" err="1" smtClean="0"/>
            <a:t>neck,injury</a:t>
          </a:r>
          <a:r>
            <a:rPr lang="en-US" sz="2400" dirty="0" smtClean="0"/>
            <a:t>}</a:t>
          </a:r>
          <a:endParaRPr lang="en-US" sz="2400" dirty="0"/>
        </a:p>
      </dgm:t>
    </dgm:pt>
    <dgm:pt modelId="{1025508F-D686-4CC8-9220-8E3082BCB6CC}" type="parTrans" cxnId="{91066DBE-6518-4D13-8188-1BBF4C522D61}">
      <dgm:prSet/>
      <dgm:spPr/>
      <dgm:t>
        <a:bodyPr/>
        <a:lstStyle/>
        <a:p>
          <a:endParaRPr lang="en-US"/>
        </a:p>
      </dgm:t>
    </dgm:pt>
    <dgm:pt modelId="{65C3FDE0-4D72-4A0A-B960-D76C00F0E538}" type="sibTrans" cxnId="{91066DBE-6518-4D13-8188-1BBF4C522D61}">
      <dgm:prSet/>
      <dgm:spPr/>
      <dgm:t>
        <a:bodyPr/>
        <a:lstStyle/>
        <a:p>
          <a:endParaRPr lang="en-US"/>
        </a:p>
      </dgm:t>
    </dgm:pt>
    <dgm:pt modelId="{D0D9D221-5681-4151-A5F9-1788EE366FA7}" type="pres">
      <dgm:prSet presAssocID="{5CBE57ED-8826-40E9-87A2-8238441C49A1}" presName="linear" presStyleCnt="0">
        <dgm:presLayoutVars>
          <dgm:animLvl val="lvl"/>
          <dgm:resizeHandles val="exact"/>
        </dgm:presLayoutVars>
      </dgm:prSet>
      <dgm:spPr/>
      <dgm:t>
        <a:bodyPr/>
        <a:lstStyle/>
        <a:p>
          <a:endParaRPr lang="en-US"/>
        </a:p>
      </dgm:t>
    </dgm:pt>
    <dgm:pt modelId="{8B9F575D-384C-4A6B-9D5B-4E5E5E7E6F9B}" type="pres">
      <dgm:prSet presAssocID="{B3B2404E-56AB-4B4B-BD8B-D121B2A9D112}" presName="parentText" presStyleLbl="node1" presStyleIdx="0" presStyleCnt="1">
        <dgm:presLayoutVars>
          <dgm:chMax val="0"/>
          <dgm:bulletEnabled val="1"/>
        </dgm:presLayoutVars>
      </dgm:prSet>
      <dgm:spPr/>
      <dgm:t>
        <a:bodyPr/>
        <a:lstStyle/>
        <a:p>
          <a:endParaRPr lang="en-US"/>
        </a:p>
      </dgm:t>
    </dgm:pt>
  </dgm:ptLst>
  <dgm:cxnLst>
    <dgm:cxn modelId="{977C11B5-D629-408D-B4CA-63CCCB6CF540}" type="presOf" srcId="{B3B2404E-56AB-4B4B-BD8B-D121B2A9D112}" destId="{8B9F575D-384C-4A6B-9D5B-4E5E5E7E6F9B}" srcOrd="0" destOrd="0" presId="urn:microsoft.com/office/officeart/2005/8/layout/vList2"/>
    <dgm:cxn modelId="{91066DBE-6518-4D13-8188-1BBF4C522D61}" srcId="{5CBE57ED-8826-40E9-87A2-8238441C49A1}" destId="{B3B2404E-56AB-4B4B-BD8B-D121B2A9D112}" srcOrd="0" destOrd="0" parTransId="{1025508F-D686-4CC8-9220-8E3082BCB6CC}" sibTransId="{65C3FDE0-4D72-4A0A-B960-D76C00F0E538}"/>
    <dgm:cxn modelId="{C6F368D7-217F-4267-81D1-D392908D745D}" type="presOf" srcId="{5CBE57ED-8826-40E9-87A2-8238441C49A1}" destId="{D0D9D221-5681-4151-A5F9-1788EE366FA7}" srcOrd="0" destOrd="0" presId="urn:microsoft.com/office/officeart/2005/8/layout/vList2"/>
    <dgm:cxn modelId="{3169B76F-FA11-4034-B1E7-457E711BB809}" type="presParOf" srcId="{D0D9D221-5681-4151-A5F9-1788EE366FA7}" destId="{8B9F575D-384C-4A6B-9D5B-4E5E5E7E6F9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198BD0-6FC2-44CC-8A22-0FBBD498B0D2}"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D6CADE93-9E9A-462F-9530-E9C55A308DE7}">
      <dgm:prSet custT="1"/>
      <dgm:spPr/>
      <dgm:t>
        <a:bodyPr/>
        <a:lstStyle/>
        <a:p>
          <a:pPr rtl="0"/>
          <a:r>
            <a:rPr lang="en-US" sz="2400" dirty="0" smtClean="0"/>
            <a:t>Concept 1</a:t>
          </a:r>
          <a:endParaRPr lang="en-US" sz="2400" dirty="0"/>
        </a:p>
      </dgm:t>
    </dgm:pt>
    <dgm:pt modelId="{843A5838-6731-407E-BD86-6FAFA884A7B8}" type="parTrans" cxnId="{92A022F0-AE55-4166-BCE1-A942CB0D4ECC}">
      <dgm:prSet/>
      <dgm:spPr/>
      <dgm:t>
        <a:bodyPr/>
        <a:lstStyle/>
        <a:p>
          <a:endParaRPr lang="en-US" sz="2400"/>
        </a:p>
      </dgm:t>
    </dgm:pt>
    <dgm:pt modelId="{9397C93B-B2B6-4DEA-999A-C0B09131EC1A}" type="sibTrans" cxnId="{92A022F0-AE55-4166-BCE1-A942CB0D4ECC}">
      <dgm:prSet/>
      <dgm:spPr/>
      <dgm:t>
        <a:bodyPr/>
        <a:lstStyle/>
        <a:p>
          <a:endParaRPr lang="en-US" sz="2400"/>
        </a:p>
      </dgm:t>
    </dgm:pt>
    <dgm:pt modelId="{C3444FFE-0090-4BA3-931B-F025D92103FF}">
      <dgm:prSet custT="1"/>
      <dgm:spPr/>
      <dgm:t>
        <a:bodyPr/>
        <a:lstStyle/>
        <a:p>
          <a:pPr rtl="0"/>
          <a:r>
            <a:rPr lang="en-US" sz="2400" dirty="0" smtClean="0"/>
            <a:t>Concept 2</a:t>
          </a:r>
          <a:endParaRPr lang="en-US" sz="2400" dirty="0"/>
        </a:p>
      </dgm:t>
    </dgm:pt>
    <dgm:pt modelId="{89DC5624-504E-4975-9EE3-2B79DFA02A3F}" type="parTrans" cxnId="{1974D213-C730-4434-860E-642AF22A0B2A}">
      <dgm:prSet/>
      <dgm:spPr/>
      <dgm:t>
        <a:bodyPr/>
        <a:lstStyle/>
        <a:p>
          <a:endParaRPr lang="en-US" sz="2400"/>
        </a:p>
      </dgm:t>
    </dgm:pt>
    <dgm:pt modelId="{A74CF82F-412F-4261-AC8B-51FDE1F21164}" type="sibTrans" cxnId="{1974D213-C730-4434-860E-642AF22A0B2A}">
      <dgm:prSet/>
      <dgm:spPr/>
      <dgm:t>
        <a:bodyPr/>
        <a:lstStyle/>
        <a:p>
          <a:endParaRPr lang="en-US" sz="2400"/>
        </a:p>
      </dgm:t>
    </dgm:pt>
    <dgm:pt modelId="{B8FDC5E2-6177-41B5-B95F-7A7C2BE4D1F8}">
      <dgm:prSet custT="1"/>
      <dgm:spPr/>
      <dgm:t>
        <a:bodyPr/>
        <a:lstStyle/>
        <a:p>
          <a:pPr rtl="0"/>
          <a:r>
            <a:rPr lang="en-US" sz="2400" dirty="0" smtClean="0"/>
            <a:t>Concept 3</a:t>
          </a:r>
          <a:endParaRPr lang="en-US" sz="2400" dirty="0"/>
        </a:p>
      </dgm:t>
    </dgm:pt>
    <dgm:pt modelId="{C1CD97F6-6827-4CB8-8A09-5AB6233ECEBA}" type="parTrans" cxnId="{62EEE3F0-22A6-4AE0-ABC5-FF52A394C61F}">
      <dgm:prSet/>
      <dgm:spPr/>
      <dgm:t>
        <a:bodyPr/>
        <a:lstStyle/>
        <a:p>
          <a:endParaRPr lang="en-US" sz="2400"/>
        </a:p>
      </dgm:t>
    </dgm:pt>
    <dgm:pt modelId="{C69906DC-4101-4628-8CA6-6C2EB218C31E}" type="sibTrans" cxnId="{62EEE3F0-22A6-4AE0-ABC5-FF52A394C61F}">
      <dgm:prSet/>
      <dgm:spPr/>
      <dgm:t>
        <a:bodyPr/>
        <a:lstStyle/>
        <a:p>
          <a:endParaRPr lang="en-US" sz="2400"/>
        </a:p>
      </dgm:t>
    </dgm:pt>
    <dgm:pt modelId="{0ECA52E4-4BE0-4B3D-AC8D-41FA5104C3D1}" type="pres">
      <dgm:prSet presAssocID="{DE198BD0-6FC2-44CC-8A22-0FBBD498B0D2}" presName="linear" presStyleCnt="0">
        <dgm:presLayoutVars>
          <dgm:animLvl val="lvl"/>
          <dgm:resizeHandles val="exact"/>
        </dgm:presLayoutVars>
      </dgm:prSet>
      <dgm:spPr/>
      <dgm:t>
        <a:bodyPr/>
        <a:lstStyle/>
        <a:p>
          <a:endParaRPr lang="en-US"/>
        </a:p>
      </dgm:t>
    </dgm:pt>
    <dgm:pt modelId="{A6F75D0B-0DDD-4B28-AA63-69FB8D5CB49F}" type="pres">
      <dgm:prSet presAssocID="{D6CADE93-9E9A-462F-9530-E9C55A308DE7}" presName="parentText" presStyleLbl="node1" presStyleIdx="0" presStyleCnt="3" custLinFactY="2835" custLinFactNeighborY="100000">
        <dgm:presLayoutVars>
          <dgm:chMax val="0"/>
          <dgm:bulletEnabled val="1"/>
        </dgm:presLayoutVars>
      </dgm:prSet>
      <dgm:spPr/>
      <dgm:t>
        <a:bodyPr/>
        <a:lstStyle/>
        <a:p>
          <a:endParaRPr lang="en-US"/>
        </a:p>
      </dgm:t>
    </dgm:pt>
    <dgm:pt modelId="{DD6C4473-B9CC-4B0A-8CB4-9B554D2AA463}" type="pres">
      <dgm:prSet presAssocID="{9397C93B-B2B6-4DEA-999A-C0B09131EC1A}" presName="spacer" presStyleCnt="0"/>
      <dgm:spPr/>
    </dgm:pt>
    <dgm:pt modelId="{8AEBAFD3-EFAB-4706-875F-97A47D4C993B}" type="pres">
      <dgm:prSet presAssocID="{C3444FFE-0090-4BA3-931B-F025D92103FF}" presName="parentText" presStyleLbl="node1" presStyleIdx="1" presStyleCnt="3" custLinFactNeighborY="61699">
        <dgm:presLayoutVars>
          <dgm:chMax val="0"/>
          <dgm:bulletEnabled val="1"/>
        </dgm:presLayoutVars>
      </dgm:prSet>
      <dgm:spPr/>
      <dgm:t>
        <a:bodyPr/>
        <a:lstStyle/>
        <a:p>
          <a:endParaRPr lang="en-US"/>
        </a:p>
      </dgm:t>
    </dgm:pt>
    <dgm:pt modelId="{5A914C61-A049-4093-94E2-15B91CE8128D}" type="pres">
      <dgm:prSet presAssocID="{A74CF82F-412F-4261-AC8B-51FDE1F21164}" presName="spacer" presStyleCnt="0"/>
      <dgm:spPr/>
    </dgm:pt>
    <dgm:pt modelId="{1431040E-0940-4137-B444-66E7A335C3BB}" type="pres">
      <dgm:prSet presAssocID="{B8FDC5E2-6177-41B5-B95F-7A7C2BE4D1F8}" presName="parentText" presStyleLbl="node1" presStyleIdx="2" presStyleCnt="3">
        <dgm:presLayoutVars>
          <dgm:chMax val="0"/>
          <dgm:bulletEnabled val="1"/>
        </dgm:presLayoutVars>
      </dgm:prSet>
      <dgm:spPr/>
      <dgm:t>
        <a:bodyPr/>
        <a:lstStyle/>
        <a:p>
          <a:endParaRPr lang="en-US"/>
        </a:p>
      </dgm:t>
    </dgm:pt>
  </dgm:ptLst>
  <dgm:cxnLst>
    <dgm:cxn modelId="{92A022F0-AE55-4166-BCE1-A942CB0D4ECC}" srcId="{DE198BD0-6FC2-44CC-8A22-0FBBD498B0D2}" destId="{D6CADE93-9E9A-462F-9530-E9C55A308DE7}" srcOrd="0" destOrd="0" parTransId="{843A5838-6731-407E-BD86-6FAFA884A7B8}" sibTransId="{9397C93B-B2B6-4DEA-999A-C0B09131EC1A}"/>
    <dgm:cxn modelId="{1BA2BC05-2D3F-4411-8428-017CB961791C}" type="presOf" srcId="{D6CADE93-9E9A-462F-9530-E9C55A308DE7}" destId="{A6F75D0B-0DDD-4B28-AA63-69FB8D5CB49F}" srcOrd="0" destOrd="0" presId="urn:microsoft.com/office/officeart/2005/8/layout/vList2"/>
    <dgm:cxn modelId="{0B9CDC5D-EC55-40EC-9F5F-5B1CBF6924BD}" type="presOf" srcId="{C3444FFE-0090-4BA3-931B-F025D92103FF}" destId="{8AEBAFD3-EFAB-4706-875F-97A47D4C993B}" srcOrd="0" destOrd="0" presId="urn:microsoft.com/office/officeart/2005/8/layout/vList2"/>
    <dgm:cxn modelId="{21ED78B1-89B7-4139-A32B-3316F12BD0FB}" type="presOf" srcId="{DE198BD0-6FC2-44CC-8A22-0FBBD498B0D2}" destId="{0ECA52E4-4BE0-4B3D-AC8D-41FA5104C3D1}" srcOrd="0" destOrd="0" presId="urn:microsoft.com/office/officeart/2005/8/layout/vList2"/>
    <dgm:cxn modelId="{2A4F88E4-A464-4DAB-9699-914EFB40F242}" type="presOf" srcId="{B8FDC5E2-6177-41B5-B95F-7A7C2BE4D1F8}" destId="{1431040E-0940-4137-B444-66E7A335C3BB}" srcOrd="0" destOrd="0" presId="urn:microsoft.com/office/officeart/2005/8/layout/vList2"/>
    <dgm:cxn modelId="{1974D213-C730-4434-860E-642AF22A0B2A}" srcId="{DE198BD0-6FC2-44CC-8A22-0FBBD498B0D2}" destId="{C3444FFE-0090-4BA3-931B-F025D92103FF}" srcOrd="1" destOrd="0" parTransId="{89DC5624-504E-4975-9EE3-2B79DFA02A3F}" sibTransId="{A74CF82F-412F-4261-AC8B-51FDE1F21164}"/>
    <dgm:cxn modelId="{62EEE3F0-22A6-4AE0-ABC5-FF52A394C61F}" srcId="{DE198BD0-6FC2-44CC-8A22-0FBBD498B0D2}" destId="{B8FDC5E2-6177-41B5-B95F-7A7C2BE4D1F8}" srcOrd="2" destOrd="0" parTransId="{C1CD97F6-6827-4CB8-8A09-5AB6233ECEBA}" sibTransId="{C69906DC-4101-4628-8CA6-6C2EB218C31E}"/>
    <dgm:cxn modelId="{2FEAF03D-3CE0-4D04-86D6-68DE7095A06A}" type="presParOf" srcId="{0ECA52E4-4BE0-4B3D-AC8D-41FA5104C3D1}" destId="{A6F75D0B-0DDD-4B28-AA63-69FB8D5CB49F}" srcOrd="0" destOrd="0" presId="urn:microsoft.com/office/officeart/2005/8/layout/vList2"/>
    <dgm:cxn modelId="{A97831A0-2E72-40BB-93D3-38ABA9F10234}" type="presParOf" srcId="{0ECA52E4-4BE0-4B3D-AC8D-41FA5104C3D1}" destId="{DD6C4473-B9CC-4B0A-8CB4-9B554D2AA463}" srcOrd="1" destOrd="0" presId="urn:microsoft.com/office/officeart/2005/8/layout/vList2"/>
    <dgm:cxn modelId="{20A4F828-7915-4FDF-A6E8-A2CA2EFA540C}" type="presParOf" srcId="{0ECA52E4-4BE0-4B3D-AC8D-41FA5104C3D1}" destId="{8AEBAFD3-EFAB-4706-875F-97A47D4C993B}" srcOrd="2" destOrd="0" presId="urn:microsoft.com/office/officeart/2005/8/layout/vList2"/>
    <dgm:cxn modelId="{3298584F-1318-460A-8827-147E81542691}" type="presParOf" srcId="{0ECA52E4-4BE0-4B3D-AC8D-41FA5104C3D1}" destId="{5A914C61-A049-4093-94E2-15B91CE8128D}" srcOrd="3" destOrd="0" presId="urn:microsoft.com/office/officeart/2005/8/layout/vList2"/>
    <dgm:cxn modelId="{2B194D43-D4EA-41E7-A44B-37D37B19A326}" type="presParOf" srcId="{0ECA52E4-4BE0-4B3D-AC8D-41FA5104C3D1}" destId="{1431040E-0940-4137-B444-66E7A335C3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82BB-C136-4565-8526-4E73D117E74C}">
      <dsp:nvSpPr>
        <dsp:cNvPr id="0" name=""/>
        <dsp:cNvSpPr/>
      </dsp:nvSpPr>
      <dsp:spPr>
        <a:xfrm>
          <a:off x="0" y="6540"/>
          <a:ext cx="7696200" cy="1600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Madison, Wisconsin</a:t>
          </a:r>
          <a:r>
            <a:rPr lang="en-US" sz="2400" kern="1200" baseline="0" dirty="0" smtClean="0"/>
            <a:t> </a:t>
          </a:r>
          <a:r>
            <a:rPr lang="en-US" sz="2400" kern="1200" dirty="0" smtClean="0"/>
            <a:t>– based American Family Insurance is the nation's third-largest mutual property/casualty insurance company and ranks 332th on the Fortune 500 list. </a:t>
          </a:r>
          <a:endParaRPr lang="en-US" sz="2400" kern="1200" dirty="0"/>
        </a:p>
      </dsp:txBody>
      <dsp:txXfrm>
        <a:off x="78133" y="84673"/>
        <a:ext cx="7539934" cy="1444293"/>
      </dsp:txXfrm>
    </dsp:sp>
    <dsp:sp modelId="{24091C0C-6024-4410-A054-6E0E133F4B20}">
      <dsp:nvSpPr>
        <dsp:cNvPr id="0" name=""/>
        <dsp:cNvSpPr/>
      </dsp:nvSpPr>
      <dsp:spPr>
        <a:xfrm>
          <a:off x="0" y="1676220"/>
          <a:ext cx="7696200" cy="1600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The company sells American Family-brand products, including auto, homeowners, life, business and farm/ranch insurance, through its exclusive agents in 19 states. </a:t>
          </a:r>
          <a:endParaRPr lang="en-US" sz="2400" kern="1200"/>
        </a:p>
      </dsp:txBody>
      <dsp:txXfrm>
        <a:off x="78133" y="1754353"/>
        <a:ext cx="7539934" cy="1444293"/>
      </dsp:txXfrm>
    </dsp:sp>
    <dsp:sp modelId="{8DE61534-5793-4EDF-9248-A7553984F024}">
      <dsp:nvSpPr>
        <dsp:cNvPr id="0" name=""/>
        <dsp:cNvSpPr/>
      </dsp:nvSpPr>
      <dsp:spPr>
        <a:xfrm>
          <a:off x="0" y="3345900"/>
          <a:ext cx="7696200" cy="1600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American Family affiliates (The General, </a:t>
          </a:r>
          <a:r>
            <a:rPr lang="en-US" sz="2400" kern="1200" dirty="0" err="1" smtClean="0"/>
            <a:t>Homesite</a:t>
          </a:r>
          <a:r>
            <a:rPr lang="en-US" sz="2400" kern="1200" dirty="0" smtClean="0"/>
            <a:t> and </a:t>
          </a:r>
          <a:r>
            <a:rPr lang="en-US" sz="2400" kern="1200" dirty="0" err="1" smtClean="0"/>
            <a:t>AssureStart</a:t>
          </a:r>
          <a:r>
            <a:rPr lang="en-US" sz="2400" kern="1200" dirty="0" smtClean="0"/>
            <a:t>) also provide options for consumers who want to manage their insurance matters directly over the Internet or by phone. </a:t>
          </a:r>
          <a:endParaRPr lang="en-US" sz="2400" kern="1200" dirty="0"/>
        </a:p>
      </dsp:txBody>
      <dsp:txXfrm>
        <a:off x="78133" y="3424033"/>
        <a:ext cx="7539934" cy="1444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8446-F3E3-4F0D-94DB-18DD7CCF5534}">
      <dsp:nvSpPr>
        <dsp:cNvPr id="0" name=""/>
        <dsp:cNvSpPr/>
      </dsp:nvSpPr>
      <dsp:spPr>
        <a:xfrm>
          <a:off x="0" y="685794"/>
          <a:ext cx="8839200" cy="103070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Machine Learning (ML)</a:t>
          </a:r>
        </a:p>
        <a:p>
          <a:pPr lvl="0" algn="ctr" defTabSz="889000">
            <a:lnSpc>
              <a:spcPct val="90000"/>
            </a:lnSpc>
            <a:spcBef>
              <a:spcPct val="0"/>
            </a:spcBef>
            <a:spcAft>
              <a:spcPct val="35000"/>
            </a:spcAft>
          </a:pPr>
          <a:r>
            <a:rPr lang="en-US" sz="2000" kern="1200" dirty="0" smtClean="0"/>
            <a:t>What is ML?		 	ML SDA Team	     	Key ML applications in SDA</a:t>
          </a:r>
        </a:p>
      </dsp:txBody>
      <dsp:txXfrm>
        <a:off x="0" y="685794"/>
        <a:ext cx="8839200" cy="1030704"/>
      </dsp:txXfrm>
    </dsp:sp>
    <dsp:sp modelId="{AC49D0C0-E00F-43D6-A3CA-6FAD8640F59F}">
      <dsp:nvSpPr>
        <dsp:cNvPr id="0" name=""/>
        <dsp:cNvSpPr/>
      </dsp:nvSpPr>
      <dsp:spPr>
        <a:xfrm>
          <a:off x="0" y="1066794"/>
          <a:ext cx="2943522" cy="47322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“Machine learning is the modern science of finding patterns and making predictions from data based on work in multivariate statistics, data mining, pattern recognition, and advanced/predictive analytics.”</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ML techniques are the core technologies behind :</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500" kern="1200" dirty="0"/>
        </a:p>
      </dsp:txBody>
      <dsp:txXfrm>
        <a:off x="0" y="1066794"/>
        <a:ext cx="2943522" cy="4732211"/>
      </dsp:txXfrm>
    </dsp:sp>
    <dsp:sp modelId="{340C5BBC-F964-4C14-B01E-1AD80E552E26}">
      <dsp:nvSpPr>
        <dsp:cNvPr id="0" name=""/>
        <dsp:cNvSpPr/>
      </dsp:nvSpPr>
      <dsp:spPr>
        <a:xfrm>
          <a:off x="2950693" y="1066794"/>
          <a:ext cx="2943522" cy="47413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endParaRPr lang="en-US" sz="2400" kern="1200" dirty="0" smtClean="0"/>
        </a:p>
      </dsp:txBody>
      <dsp:txXfrm>
        <a:off x="2950693" y="1066794"/>
        <a:ext cx="2943522" cy="4741313"/>
      </dsp:txXfrm>
    </dsp:sp>
    <dsp:sp modelId="{15832EA7-B4BA-4A8B-B416-10EDFEE84B5F}">
      <dsp:nvSpPr>
        <dsp:cNvPr id="0" name=""/>
        <dsp:cNvSpPr/>
      </dsp:nvSpPr>
      <dsp:spPr>
        <a:xfrm>
          <a:off x="5895677" y="1056952"/>
          <a:ext cx="2943522" cy="48104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895677" y="1056952"/>
        <a:ext cx="2943522" cy="4810449"/>
      </dsp:txXfrm>
    </dsp:sp>
    <dsp:sp modelId="{74A732A3-D476-44D1-BBB4-C07A7ACD40C6}">
      <dsp:nvSpPr>
        <dsp:cNvPr id="0" name=""/>
        <dsp:cNvSpPr/>
      </dsp:nvSpPr>
      <dsp:spPr>
        <a:xfrm>
          <a:off x="0" y="5815326"/>
          <a:ext cx="8839200" cy="2044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7E0AD82-F2DF-42D7-BFBE-74628D983EA6}" type="slidenum">
              <a:rPr lang="en-US" altLang="en-US"/>
              <a:pPr/>
              <a:t>‹#›</a:t>
            </a:fld>
            <a:endParaRPr lang="en-US" altLang="en-US"/>
          </a:p>
        </p:txBody>
      </p:sp>
    </p:spTree>
    <p:extLst>
      <p:ext uri="{BB962C8B-B14F-4D97-AF65-F5344CB8AC3E}">
        <p14:creationId xmlns:p14="http://schemas.microsoft.com/office/powerpoint/2010/main" val="10926413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9EA5A-9B46-4FF5-8B39-38FE9527006A}"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0" indent="0">
              <a:buFont typeface="Arial" charset="0"/>
              <a:buNone/>
            </a:pPr>
            <a:endParaRPr lang="ru-RU" altLang="en-US" dirty="0"/>
          </a:p>
        </p:txBody>
      </p:sp>
    </p:spTree>
    <p:extLst>
      <p:ext uri="{BB962C8B-B14F-4D97-AF65-F5344CB8AC3E}">
        <p14:creationId xmlns:p14="http://schemas.microsoft.com/office/powerpoint/2010/main" val="1967513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6518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154038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30408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0345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5005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16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52159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39C6C-096E-41A1-A82C-407DE0D5996F}" type="slidenum">
              <a:rPr lang="en-US" smtClean="0"/>
              <a:pPr/>
              <a:t>20</a:t>
            </a:fld>
            <a:endParaRPr lang="en-US" dirty="0"/>
          </a:p>
        </p:txBody>
      </p:sp>
    </p:spTree>
    <p:extLst>
      <p:ext uri="{BB962C8B-B14F-4D97-AF65-F5344CB8AC3E}">
        <p14:creationId xmlns:p14="http://schemas.microsoft.com/office/powerpoint/2010/main" val="347197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21</a:t>
            </a:fld>
            <a:endParaRPr lang="en-US" altLang="en-US"/>
          </a:p>
        </p:txBody>
      </p:sp>
    </p:spTree>
    <p:extLst>
      <p:ext uri="{BB962C8B-B14F-4D97-AF65-F5344CB8AC3E}">
        <p14:creationId xmlns:p14="http://schemas.microsoft.com/office/powerpoint/2010/main" val="10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22</a:t>
            </a:fld>
            <a:endParaRPr lang="en-US" altLang="en-US"/>
          </a:p>
        </p:txBody>
      </p:sp>
    </p:spTree>
    <p:extLst>
      <p:ext uri="{BB962C8B-B14F-4D97-AF65-F5344CB8AC3E}">
        <p14:creationId xmlns:p14="http://schemas.microsoft.com/office/powerpoint/2010/main" val="112956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marL="228600" indent="-228600">
              <a:buAutoNum type="arabicPeriod"/>
            </a:pPr>
            <a:endParaRPr lang="ru-RU" altLang="en-US" dirty="0"/>
          </a:p>
        </p:txBody>
      </p:sp>
    </p:spTree>
    <p:extLst>
      <p:ext uri="{BB962C8B-B14F-4D97-AF65-F5344CB8AC3E}">
        <p14:creationId xmlns:p14="http://schemas.microsoft.com/office/powerpoint/2010/main" val="168169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24</a:t>
            </a:fld>
            <a:endParaRPr lang="en-US" altLang="en-US"/>
          </a:p>
        </p:txBody>
      </p:sp>
    </p:spTree>
    <p:extLst>
      <p:ext uri="{BB962C8B-B14F-4D97-AF65-F5344CB8AC3E}">
        <p14:creationId xmlns:p14="http://schemas.microsoft.com/office/powerpoint/2010/main" val="142426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25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1563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t>
            </a:r>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27</a:t>
            </a:fld>
            <a:endParaRPr lang="en-US" altLang="en-US"/>
          </a:p>
        </p:txBody>
      </p:sp>
    </p:spTree>
    <p:extLst>
      <p:ext uri="{BB962C8B-B14F-4D97-AF65-F5344CB8AC3E}">
        <p14:creationId xmlns:p14="http://schemas.microsoft.com/office/powerpoint/2010/main" val="108117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6196B-3401-4E05-9091-B7C8B0BB6DA4}" type="slidenum">
              <a:rPr lang="en-US" altLang="en-US"/>
              <a:pPr/>
              <a:t>28</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165337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3</a:t>
            </a:fld>
            <a:endParaRPr lang="en-US" altLang="en-US"/>
          </a:p>
        </p:txBody>
      </p:sp>
    </p:spTree>
    <p:extLst>
      <p:ext uri="{BB962C8B-B14F-4D97-AF65-F5344CB8AC3E}">
        <p14:creationId xmlns:p14="http://schemas.microsoft.com/office/powerpoint/2010/main" val="161787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4</a:t>
            </a:fld>
            <a:endParaRPr lang="en-US" altLang="en-US"/>
          </a:p>
        </p:txBody>
      </p:sp>
    </p:spTree>
    <p:extLst>
      <p:ext uri="{BB962C8B-B14F-4D97-AF65-F5344CB8AC3E}">
        <p14:creationId xmlns:p14="http://schemas.microsoft.com/office/powerpoint/2010/main" val="95999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5</a:t>
            </a:fld>
            <a:endParaRPr lang="en-US" altLang="en-US"/>
          </a:p>
        </p:txBody>
      </p:sp>
    </p:spTree>
    <p:extLst>
      <p:ext uri="{BB962C8B-B14F-4D97-AF65-F5344CB8AC3E}">
        <p14:creationId xmlns:p14="http://schemas.microsoft.com/office/powerpoint/2010/main" val="70604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D82-F2DF-42D7-BFBE-74628D983EA6}" type="slidenum">
              <a:rPr lang="en-US" altLang="en-US" smtClean="0"/>
              <a:pPr/>
              <a:t>6</a:t>
            </a:fld>
            <a:endParaRPr lang="en-US" altLang="en-US"/>
          </a:p>
        </p:txBody>
      </p:sp>
    </p:spTree>
    <p:extLst>
      <p:ext uri="{BB962C8B-B14F-4D97-AF65-F5344CB8AC3E}">
        <p14:creationId xmlns:p14="http://schemas.microsoft.com/office/powerpoint/2010/main" val="34951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171463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95774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13B6-AAD1-4C0C-889B-3D9B2C8C06C5}" type="slidenum">
              <a:rPr lang="en-US" altLang="en-US"/>
              <a:pPr/>
              <a:t>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242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3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042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88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474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84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50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606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87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604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618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1.jpeg"/><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9.pn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pubmed/?term=Rosales%20R%5bauth%5d" TargetMode="External"/><Relationship Id="rId7" Type="http://schemas.openxmlformats.org/officeDocument/2006/relationships/hyperlink" Target="http://www.ncbi.nlm.nih.gov/pubmed/?term=Fung%20G%5bauth%5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ncbi.nlm.nih.gov/pubmed/?term=Yu%20S%5bauth%5d" TargetMode="External"/><Relationship Id="rId5" Type="http://schemas.openxmlformats.org/officeDocument/2006/relationships/hyperlink" Target="http://www.ncbi.nlm.nih.gov/pubmed/?term=Krishnapuram%20B%5bauth%5d" TargetMode="External"/><Relationship Id="rId4" Type="http://schemas.openxmlformats.org/officeDocument/2006/relationships/hyperlink" Target="http://www.ncbi.nlm.nih.gov/pubmed/?term=Farooq%20F%5bauth%5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4288" y="2986087"/>
            <a:ext cx="7377112" cy="1128713"/>
          </a:xfrm>
          <a:effectLst>
            <a:outerShdw dist="17961" dir="2700000" algn="ctr" rotWithShape="0">
              <a:schemeClr val="tx2"/>
            </a:outerShdw>
          </a:effectLst>
        </p:spPr>
        <p:txBody>
          <a:bodyPr/>
          <a:lstStyle/>
          <a:p>
            <a:pPr algn="l"/>
            <a:r>
              <a:rPr lang="en-US" altLang="en-US" sz="3100" dirty="0" smtClean="0">
                <a:solidFill>
                  <a:srgbClr val="FF0000"/>
                </a:solidFill>
              </a:rPr>
              <a:t>ROCKET</a:t>
            </a:r>
            <a:r>
              <a:rPr lang="en-US" altLang="en-US" sz="3100" dirty="0" smtClean="0"/>
              <a:t>:</a:t>
            </a:r>
            <a:r>
              <a:rPr lang="en-US" altLang="en-US" sz="3100" dirty="0" smtClean="0">
                <a:solidFill>
                  <a:srgbClr val="FF0000"/>
                </a:solidFill>
              </a:rPr>
              <a:t/>
            </a:r>
            <a:br>
              <a:rPr lang="en-US" altLang="en-US" sz="3100" dirty="0" smtClean="0">
                <a:solidFill>
                  <a:srgbClr val="FF0000"/>
                </a:solidFill>
              </a:rPr>
            </a:br>
            <a:r>
              <a:rPr lang="en-US" altLang="en-US" sz="3100" dirty="0" err="1" smtClean="0">
                <a:solidFill>
                  <a:srgbClr val="FF0000"/>
                </a:solidFill>
              </a:rPr>
              <a:t>R</a:t>
            </a:r>
            <a:r>
              <a:rPr lang="en-US" altLang="en-US" sz="3100" dirty="0" err="1">
                <a:solidFill>
                  <a:srgbClr val="FF0000"/>
                </a:solidFill>
              </a:rPr>
              <a:t>O</a:t>
            </a:r>
            <a:r>
              <a:rPr lang="en-US" altLang="en-US" sz="3100" dirty="0" err="1" smtClean="0"/>
              <a:t>bust</a:t>
            </a:r>
            <a:r>
              <a:rPr lang="en-US" altLang="en-US" sz="3100" dirty="0" smtClean="0"/>
              <a:t> </a:t>
            </a:r>
            <a:r>
              <a:rPr lang="en-US" altLang="en-US" sz="3100" dirty="0" smtClean="0">
                <a:solidFill>
                  <a:srgbClr val="FF0000"/>
                </a:solidFill>
              </a:rPr>
              <a:t>C</a:t>
            </a:r>
            <a:r>
              <a:rPr lang="en-US" altLang="en-US" sz="3100" dirty="0" smtClean="0"/>
              <a:t>oncept</a:t>
            </a:r>
            <a:r>
              <a:rPr lang="en-US" altLang="en-US" sz="3100" dirty="0"/>
              <a:t/>
            </a:r>
            <a:br>
              <a:rPr lang="en-US" altLang="en-US" sz="3100" dirty="0"/>
            </a:br>
            <a:r>
              <a:rPr lang="en-US" altLang="en-US" sz="3100" dirty="0" smtClean="0"/>
              <a:t>and </a:t>
            </a:r>
            <a:r>
              <a:rPr lang="en-US" altLang="en-US" sz="3100" dirty="0" smtClean="0">
                <a:solidFill>
                  <a:srgbClr val="FF0000"/>
                </a:solidFill>
              </a:rPr>
              <a:t>K</a:t>
            </a:r>
            <a:r>
              <a:rPr lang="en-US" altLang="en-US" sz="3100" dirty="0" smtClean="0"/>
              <a:t>nowledge </a:t>
            </a:r>
            <a:r>
              <a:rPr lang="en-US" altLang="en-US" sz="3100" dirty="0" smtClean="0">
                <a:solidFill>
                  <a:srgbClr val="FF0000"/>
                </a:solidFill>
              </a:rPr>
              <a:t>E</a:t>
            </a:r>
            <a:r>
              <a:rPr lang="en-US" altLang="en-US" sz="3100" dirty="0" smtClean="0"/>
              <a:t>xtraction</a:t>
            </a:r>
            <a:br>
              <a:rPr lang="en-US" altLang="en-US" sz="3100" dirty="0" smtClean="0"/>
            </a:br>
            <a:r>
              <a:rPr lang="en-US" altLang="en-US" sz="3100" dirty="0" smtClean="0"/>
              <a:t>from </a:t>
            </a:r>
            <a:r>
              <a:rPr lang="en-US" altLang="en-US" sz="3100" dirty="0" smtClean="0">
                <a:solidFill>
                  <a:srgbClr val="FF0000"/>
                </a:solidFill>
              </a:rPr>
              <a:t>T</a:t>
            </a:r>
            <a:r>
              <a:rPr lang="en-US" altLang="en-US" sz="3100" dirty="0" smtClean="0"/>
              <a:t>ext</a:t>
            </a:r>
            <a:r>
              <a:rPr lang="en-US" altLang="en-US" sz="5400" dirty="0"/>
              <a:t/>
            </a:r>
            <a:br>
              <a:rPr lang="en-US" altLang="en-US" sz="5400" dirty="0"/>
            </a:br>
            <a:endParaRPr lang="ru-RU" altLang="en-US" sz="5400" dirty="0"/>
          </a:p>
        </p:txBody>
      </p:sp>
      <p:sp>
        <p:nvSpPr>
          <p:cNvPr id="2" name="Subtitle 1"/>
          <p:cNvSpPr>
            <a:spLocks noGrp="1"/>
          </p:cNvSpPr>
          <p:nvPr>
            <p:ph type="subTitle" idx="1"/>
          </p:nvPr>
        </p:nvSpPr>
        <p:spPr>
          <a:xfrm>
            <a:off x="152400" y="4800600"/>
            <a:ext cx="3733800" cy="838200"/>
          </a:xfrm>
        </p:spPr>
        <p:txBody>
          <a:bodyPr/>
          <a:lstStyle/>
          <a:p>
            <a:pPr algn="l"/>
            <a:r>
              <a:rPr lang="en-US" b="1" smtClean="0">
                <a:solidFill>
                  <a:schemeClr val="tx1"/>
                </a:solidFill>
              </a:rPr>
              <a:t>Shi Yu, Glenn Fung </a:t>
            </a:r>
            <a:r>
              <a:rPr lang="en-US" b="1" dirty="0" smtClean="0">
                <a:solidFill>
                  <a:schemeClr val="tx1"/>
                </a:solidFill>
              </a:rPr>
              <a:t>August 2016</a:t>
            </a:r>
          </a:p>
          <a:p>
            <a:pPr algn="l"/>
            <a:endParaRPr lang="en-US" b="1" dirty="0">
              <a:solidFill>
                <a:schemeClr val="tx1"/>
              </a:solidFill>
            </a:endParaRPr>
          </a:p>
        </p:txBody>
      </p:sp>
      <p:sp>
        <p:nvSpPr>
          <p:cNvPr id="3" name="TextBox 2"/>
          <p:cNvSpPr txBox="1"/>
          <p:nvPr/>
        </p:nvSpPr>
        <p:spPr>
          <a:xfrm>
            <a:off x="5103764" y="2510135"/>
            <a:ext cx="1449436" cy="461665"/>
          </a:xfrm>
          <a:prstGeom prst="rect">
            <a:avLst/>
          </a:prstGeom>
          <a:noFill/>
        </p:spPr>
        <p:txBody>
          <a:bodyPr wrap="none" rtlCol="0">
            <a:spAutoFit/>
          </a:bodyPr>
          <a:lstStyle/>
          <a:p>
            <a:r>
              <a:rPr lang="en-US" dirty="0" smtClean="0">
                <a:latin typeface="CarolinaBar-B39-2.5-34x130x720" panose="020B0603050302020204" pitchFamily="34" charset="0"/>
              </a:rPr>
              <a:t>SDA</a:t>
            </a:r>
            <a:endParaRPr lang="en-US" dirty="0">
              <a:latin typeface="CarolinaBar-B39-2.5-34x130x720" panose="020B06030503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8610600" cy="715962"/>
          </a:xfrm>
          <a:effectLst>
            <a:outerShdw dist="17961" dir="2700000" algn="ctr" rotWithShape="0">
              <a:schemeClr val="tx2"/>
            </a:outerShdw>
          </a:effectLst>
        </p:spPr>
        <p:txBody>
          <a:bodyPr/>
          <a:lstStyle/>
          <a:p>
            <a:r>
              <a:rPr lang="en-US" sz="2800" dirty="0">
                <a:solidFill>
                  <a:schemeClr val="bg1"/>
                </a:solidFill>
              </a:rPr>
              <a:t>B</a:t>
            </a:r>
            <a:r>
              <a:rPr lang="en-US" sz="2800" dirty="0" smtClean="0">
                <a:solidFill>
                  <a:schemeClr val="bg1"/>
                </a:solidFill>
              </a:rPr>
              <a:t>usiness Value of the Technology (some examples) </a:t>
            </a:r>
          </a:p>
        </p:txBody>
      </p:sp>
      <p:sp>
        <p:nvSpPr>
          <p:cNvPr id="4" name="TextBox 3"/>
          <p:cNvSpPr txBox="1"/>
          <p:nvPr/>
        </p:nvSpPr>
        <p:spPr>
          <a:xfrm>
            <a:off x="197320" y="990600"/>
            <a:ext cx="4389759" cy="5324535"/>
          </a:xfrm>
          <a:prstGeom prst="rect">
            <a:avLst/>
          </a:prstGeom>
          <a:noFill/>
        </p:spPr>
        <p:txBody>
          <a:bodyPr wrap="square" rtlCol="0">
            <a:spAutoFit/>
          </a:bodyPr>
          <a:lstStyle/>
          <a:p>
            <a:pPr lvl="1" algn="l"/>
            <a:endParaRPr lang="en-US" sz="2000" dirty="0" smtClean="0"/>
          </a:p>
          <a:p>
            <a:pPr marL="342900" indent="-342900" algn="l">
              <a:buFont typeface="Arial" charset="0"/>
              <a:buChar char="•"/>
            </a:pPr>
            <a:r>
              <a:rPr lang="en-US" sz="2000" dirty="0" smtClean="0"/>
              <a:t>Unstructured data sources processing and model-ready structural data preparation</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sz="2000" dirty="0" smtClean="0"/>
              <a:t>Complex sentiment and emotion analysis</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sz="2000" dirty="0" smtClean="0"/>
              <a:t>To detect specific concerns expressed by customer in social media</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altLang="zh-CN" sz="2000" dirty="0" smtClean="0"/>
              <a:t>Provide</a:t>
            </a:r>
            <a:r>
              <a:rPr lang="en-US" sz="2000" dirty="0" smtClean="0"/>
              <a:t> recommendations by  detecting actionable events from unstructured data: calls transcripts, emails, notes</a:t>
            </a:r>
          </a:p>
          <a:p>
            <a:endParaRPr lang="en-US" sz="2000" b="1" dirty="0"/>
          </a:p>
        </p:txBody>
      </p:sp>
      <p:sp>
        <p:nvSpPr>
          <p:cNvPr id="5" name="Right Arrow 4"/>
          <p:cNvSpPr/>
          <p:nvPr/>
        </p:nvSpPr>
        <p:spPr bwMode="auto">
          <a:xfrm>
            <a:off x="4419600" y="1619310"/>
            <a:ext cx="876300" cy="381000"/>
          </a:xfrm>
          <a:prstGeom prst="rightArrow">
            <a:avLst/>
          </a:prstGeom>
          <a:solidFill>
            <a:srgbClr val="92D05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363841" y="1600200"/>
            <a:ext cx="3733800" cy="400110"/>
          </a:xfrm>
          <a:prstGeom prst="rect">
            <a:avLst/>
          </a:prstGeom>
          <a:noFill/>
        </p:spPr>
        <p:txBody>
          <a:bodyPr wrap="square" rtlCol="0">
            <a:spAutoFit/>
          </a:bodyPr>
          <a:lstStyle/>
          <a:p>
            <a:pPr algn="l"/>
            <a:r>
              <a:rPr lang="en-US" sz="2000" dirty="0" smtClean="0"/>
              <a:t>Reduce intensive manual labor </a:t>
            </a:r>
            <a:endParaRPr lang="en-US" sz="2000" dirty="0"/>
          </a:p>
        </p:txBody>
      </p:sp>
      <p:sp>
        <p:nvSpPr>
          <p:cNvPr id="8" name="Right Arrow 7"/>
          <p:cNvSpPr/>
          <p:nvPr/>
        </p:nvSpPr>
        <p:spPr bwMode="auto">
          <a:xfrm>
            <a:off x="4419600" y="2667000"/>
            <a:ext cx="876300" cy="381000"/>
          </a:xfrm>
          <a:prstGeom prst="rightArrow">
            <a:avLst/>
          </a:prstGeom>
          <a:solidFill>
            <a:srgbClr val="92D050"/>
          </a:solidFill>
          <a:ln>
            <a:noFill/>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TextBox 8"/>
          <p:cNvSpPr txBox="1"/>
          <p:nvPr/>
        </p:nvSpPr>
        <p:spPr>
          <a:xfrm>
            <a:off x="5363841" y="2667000"/>
            <a:ext cx="4389759" cy="400110"/>
          </a:xfrm>
          <a:prstGeom prst="rect">
            <a:avLst/>
          </a:prstGeom>
          <a:noFill/>
        </p:spPr>
        <p:txBody>
          <a:bodyPr wrap="square" rtlCol="0">
            <a:spAutoFit/>
          </a:bodyPr>
          <a:lstStyle/>
          <a:p>
            <a:pPr algn="l"/>
            <a:r>
              <a:rPr lang="en-US" sz="2000" dirty="0" smtClean="0"/>
              <a:t>Brand reputation monitoring</a:t>
            </a:r>
            <a:endParaRPr lang="en-US" sz="2000" dirty="0"/>
          </a:p>
        </p:txBody>
      </p:sp>
      <p:sp>
        <p:nvSpPr>
          <p:cNvPr id="10" name="Right Arrow 9"/>
          <p:cNvSpPr/>
          <p:nvPr/>
        </p:nvSpPr>
        <p:spPr bwMode="auto">
          <a:xfrm>
            <a:off x="4419600" y="3657600"/>
            <a:ext cx="876300" cy="381000"/>
          </a:xfrm>
          <a:prstGeom prst="rightArrow">
            <a:avLst/>
          </a:prstGeom>
          <a:solidFill>
            <a:srgbClr val="92D050"/>
          </a:solidFill>
          <a:ln>
            <a:noFill/>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TextBox 10"/>
          <p:cNvSpPr txBox="1"/>
          <p:nvPr/>
        </p:nvSpPr>
        <p:spPr>
          <a:xfrm>
            <a:off x="5363841" y="3550681"/>
            <a:ext cx="6142359" cy="707886"/>
          </a:xfrm>
          <a:prstGeom prst="rect">
            <a:avLst/>
          </a:prstGeom>
          <a:noFill/>
        </p:spPr>
        <p:txBody>
          <a:bodyPr wrap="square" rtlCol="0">
            <a:spAutoFit/>
          </a:bodyPr>
          <a:lstStyle/>
          <a:p>
            <a:pPr algn="l"/>
            <a:r>
              <a:rPr lang="en-US" sz="2000" dirty="0" smtClean="0"/>
              <a:t>Improve customer </a:t>
            </a:r>
          </a:p>
          <a:p>
            <a:pPr algn="l"/>
            <a:r>
              <a:rPr lang="en-US" sz="2000" dirty="0" smtClean="0"/>
              <a:t>satisfaction</a:t>
            </a:r>
            <a:endParaRPr lang="en-US" sz="2000" dirty="0"/>
          </a:p>
        </p:txBody>
      </p:sp>
      <p:sp>
        <p:nvSpPr>
          <p:cNvPr id="13" name="Right Arrow 12"/>
          <p:cNvSpPr/>
          <p:nvPr/>
        </p:nvSpPr>
        <p:spPr bwMode="auto">
          <a:xfrm>
            <a:off x="4419600" y="5074384"/>
            <a:ext cx="876300" cy="381000"/>
          </a:xfrm>
          <a:prstGeom prst="rightArrow">
            <a:avLst/>
          </a:prstGeom>
          <a:solidFill>
            <a:srgbClr val="92D050"/>
          </a:solidFill>
          <a:ln>
            <a:noFill/>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TextBox 13"/>
          <p:cNvSpPr txBox="1"/>
          <p:nvPr/>
        </p:nvSpPr>
        <p:spPr>
          <a:xfrm>
            <a:off x="5363841" y="4761189"/>
            <a:ext cx="3445518" cy="1015663"/>
          </a:xfrm>
          <a:prstGeom prst="rect">
            <a:avLst/>
          </a:prstGeom>
          <a:noFill/>
        </p:spPr>
        <p:txBody>
          <a:bodyPr wrap="square" rtlCol="0">
            <a:spAutoFit/>
          </a:bodyPr>
          <a:lstStyle/>
          <a:p>
            <a:pPr algn="l"/>
            <a:r>
              <a:rPr lang="en-US" sz="2000" dirty="0" smtClean="0"/>
              <a:t>Better customer experience </a:t>
            </a:r>
          </a:p>
          <a:p>
            <a:pPr algn="l"/>
            <a:r>
              <a:rPr lang="en-US" sz="2000" dirty="0" smtClean="0"/>
              <a:t>and improved information for</a:t>
            </a:r>
          </a:p>
          <a:p>
            <a:pPr algn="l"/>
            <a:r>
              <a:rPr lang="en-US" sz="2000" dirty="0" smtClean="0"/>
              <a:t>Upsell / cross-sell </a:t>
            </a:r>
            <a:endParaRPr lang="en-US" sz="2000" dirty="0"/>
          </a:p>
        </p:txBody>
      </p:sp>
    </p:spTree>
    <p:extLst>
      <p:ext uri="{BB962C8B-B14F-4D97-AF65-F5344CB8AC3E}">
        <p14:creationId xmlns:p14="http://schemas.microsoft.com/office/powerpoint/2010/main" val="33830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8610600" cy="715962"/>
          </a:xfrm>
          <a:effectLst>
            <a:outerShdw dist="17961" dir="2700000" algn="ctr" rotWithShape="0">
              <a:schemeClr val="tx2"/>
            </a:outerShdw>
          </a:effectLst>
        </p:spPr>
        <p:txBody>
          <a:bodyPr/>
          <a:lstStyle/>
          <a:p>
            <a:r>
              <a:rPr lang="en-US" sz="3200" dirty="0" smtClean="0">
                <a:solidFill>
                  <a:schemeClr val="bg1"/>
                </a:solidFill>
              </a:rPr>
              <a:t>Description of relevant data: Text in </a:t>
            </a:r>
            <a:r>
              <a:rPr lang="en-US" sz="3200" dirty="0" err="1" smtClean="0">
                <a:solidFill>
                  <a:schemeClr val="bg1"/>
                </a:solidFill>
              </a:rPr>
              <a:t>AmFam</a:t>
            </a:r>
            <a:endParaRPr lang="en-US" sz="3200" dirty="0" smtClean="0">
              <a:solidFill>
                <a:schemeClr val="bg1"/>
              </a:solidFill>
            </a:endParaRPr>
          </a:p>
        </p:txBody>
      </p:sp>
      <p:sp>
        <p:nvSpPr>
          <p:cNvPr id="3" name="TextBox 2"/>
          <p:cNvSpPr txBox="1"/>
          <p:nvPr/>
        </p:nvSpPr>
        <p:spPr>
          <a:xfrm>
            <a:off x="170320" y="1138534"/>
            <a:ext cx="6722418" cy="461665"/>
          </a:xfrm>
          <a:prstGeom prst="rect">
            <a:avLst/>
          </a:prstGeom>
          <a:noFill/>
        </p:spPr>
        <p:txBody>
          <a:bodyPr wrap="none" rtlCol="0">
            <a:spAutoFit/>
          </a:bodyPr>
          <a:lstStyle/>
          <a:p>
            <a:pPr algn="l"/>
            <a:r>
              <a:rPr lang="en-US" dirty="0" smtClean="0"/>
              <a:t> Unstructured data is ubiquitous inside </a:t>
            </a:r>
            <a:r>
              <a:rPr lang="en-US" dirty="0" err="1" smtClean="0"/>
              <a:t>AmFam</a:t>
            </a:r>
            <a:r>
              <a:rPr lang="en-US" dirty="0" smtClean="0"/>
              <a:t>: </a:t>
            </a:r>
          </a:p>
        </p:txBody>
      </p:sp>
      <p:graphicFrame>
        <p:nvGraphicFramePr>
          <p:cNvPr id="4" name="Diagram 3"/>
          <p:cNvGraphicFramePr/>
          <p:nvPr>
            <p:extLst>
              <p:ext uri="{D42A27DB-BD31-4B8C-83A1-F6EECF244321}">
                <p14:modId xmlns:p14="http://schemas.microsoft.com/office/powerpoint/2010/main" val="2836931046"/>
              </p:ext>
            </p:extLst>
          </p:nvPr>
        </p:nvGraphicFramePr>
        <p:xfrm>
          <a:off x="228600" y="2064602"/>
          <a:ext cx="8458200" cy="403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08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8610600" cy="715962"/>
          </a:xfrm>
          <a:effectLst>
            <a:outerShdw dist="17961" dir="2700000" algn="ctr" rotWithShape="0">
              <a:schemeClr val="tx2"/>
            </a:outerShdw>
          </a:effectLst>
        </p:spPr>
        <p:txBody>
          <a:bodyPr/>
          <a:lstStyle/>
          <a:p>
            <a:r>
              <a:rPr lang="en-US" sz="3200" dirty="0" smtClean="0">
                <a:solidFill>
                  <a:schemeClr val="bg1"/>
                </a:solidFill>
              </a:rPr>
              <a:t>Overview of the R</a:t>
            </a:r>
            <a:r>
              <a:rPr lang="en-US" altLang="zh-CN" sz="3200" dirty="0" smtClean="0">
                <a:solidFill>
                  <a:schemeClr val="bg1"/>
                </a:solidFill>
              </a:rPr>
              <a:t>OCKET</a:t>
            </a:r>
            <a:r>
              <a:rPr lang="en-US" sz="3200" dirty="0" smtClean="0">
                <a:solidFill>
                  <a:schemeClr val="bg1"/>
                </a:solidFill>
              </a:rPr>
              <a:t> framework</a:t>
            </a:r>
          </a:p>
        </p:txBody>
      </p:sp>
      <p:grpSp>
        <p:nvGrpSpPr>
          <p:cNvPr id="17419" name="Group 17418"/>
          <p:cNvGrpSpPr/>
          <p:nvPr/>
        </p:nvGrpSpPr>
        <p:grpSpPr>
          <a:xfrm>
            <a:off x="338919" y="1219200"/>
            <a:ext cx="3822700" cy="5334000"/>
            <a:chOff x="338919" y="1219200"/>
            <a:chExt cx="3822700" cy="5334000"/>
          </a:xfrm>
        </p:grpSpPr>
        <p:sp>
          <p:nvSpPr>
            <p:cNvPr id="2" name="Rectangle 1"/>
            <p:cNvSpPr/>
            <p:nvPr/>
          </p:nvSpPr>
          <p:spPr bwMode="auto">
            <a:xfrm>
              <a:off x="338919" y="1219200"/>
              <a:ext cx="3810000" cy="6858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Identify concept of</a:t>
              </a:r>
              <a:r>
                <a:rPr kumimoji="0" lang="en-US" sz="1800" b="0" i="0" u="none" strike="noStrike" cap="none" normalizeH="0" dirty="0" smtClean="0">
                  <a:ln>
                    <a:noFill/>
                  </a:ln>
                  <a:solidFill>
                    <a:schemeClr val="tx1"/>
                  </a:solidFill>
                  <a:effectLst/>
                  <a:latin typeface="Arial" charset="0"/>
                </a:rPr>
                <a:t> interest</a:t>
              </a: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338919" y="2148840"/>
              <a:ext cx="3810000" cy="6858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Enrich</a:t>
              </a:r>
              <a:r>
                <a:rPr kumimoji="0" lang="en-US" sz="1800" b="0" i="0" u="none" strike="noStrike" cap="none" normalizeH="0" dirty="0" smtClean="0">
                  <a:ln>
                    <a:noFill/>
                  </a:ln>
                  <a:solidFill>
                    <a:schemeClr val="tx1"/>
                  </a:solidFill>
                  <a:effectLst/>
                  <a:latin typeface="Arial" charset="0"/>
                </a:rPr>
                <a:t> concept</a:t>
              </a: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338919" y="3078480"/>
              <a:ext cx="3810000" cy="6858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Generate</a:t>
              </a:r>
              <a:r>
                <a:rPr kumimoji="0" lang="en-US" sz="1800" b="0" i="0" u="none" strike="noStrike" cap="none" normalizeH="0" dirty="0" smtClean="0">
                  <a:ln>
                    <a:noFill/>
                  </a:ln>
                  <a:solidFill>
                    <a:schemeClr val="tx1"/>
                  </a:solidFill>
                  <a:effectLst/>
                  <a:latin typeface="Arial" charset="0"/>
                </a:rPr>
                <a:t> candidate occurrences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Arial" charset="0"/>
                </a:rPr>
                <a:t> of concept</a:t>
              </a: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38919" y="4937760"/>
              <a:ext cx="3810000" cy="6858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Optimally</a:t>
              </a:r>
              <a:r>
                <a:rPr kumimoji="0" lang="en-US" sz="1800" b="0" i="0" u="none" strike="noStrike" cap="none" normalizeH="0" dirty="0" smtClean="0">
                  <a:ln>
                    <a:noFill/>
                  </a:ln>
                  <a:solidFill>
                    <a:schemeClr val="tx1"/>
                  </a:solidFill>
                  <a:effectLst/>
                  <a:latin typeface="Arial" charset="0"/>
                </a:rPr>
                <a:t> label a small subset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Arial" charset="0"/>
                </a:rPr>
                <a:t>of candidates </a:t>
              </a: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338919" y="5867400"/>
              <a:ext cx="3810000" cy="6858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Generate</a:t>
              </a:r>
              <a:r>
                <a:rPr kumimoji="0" lang="en-US" sz="1800" b="0" i="0" u="none" strike="noStrike" cap="none" normalizeH="0" dirty="0" smtClean="0">
                  <a:ln>
                    <a:noFill/>
                  </a:ln>
                  <a:solidFill>
                    <a:schemeClr val="tx1"/>
                  </a:solidFill>
                  <a:effectLst/>
                  <a:latin typeface="Arial" charset="0"/>
                </a:rPr>
                <a:t> models</a:t>
              </a: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338919" y="4008120"/>
              <a:ext cx="3810000" cy="6858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Create</a:t>
              </a:r>
              <a:r>
                <a:rPr kumimoji="0" lang="en-US" sz="1800" b="0" i="0" u="none" strike="noStrike" cap="none" normalizeH="0" dirty="0" smtClean="0">
                  <a:ln>
                    <a:noFill/>
                  </a:ln>
                  <a:solidFill>
                    <a:schemeClr val="tx1"/>
                  </a:solidFill>
                  <a:effectLst/>
                  <a:latin typeface="Arial" charset="0"/>
                </a:rPr>
                <a:t> text features</a:t>
              </a:r>
              <a:endParaRPr kumimoji="0" lang="en-US" sz="1800" b="0" i="0" u="none" strike="noStrike" cap="none" normalizeH="0" baseline="0" dirty="0" smtClean="0">
                <a:ln>
                  <a:noFill/>
                </a:ln>
                <a:solidFill>
                  <a:schemeClr val="tx1"/>
                </a:solidFill>
                <a:effectLst/>
                <a:latin typeface="Arial" charset="0"/>
              </a:endParaRPr>
            </a:p>
          </p:txBody>
        </p:sp>
        <p:cxnSp>
          <p:nvCxnSpPr>
            <p:cNvPr id="14" name="Elbow Connector 13"/>
            <p:cNvCxnSpPr>
              <a:stCxn id="12" idx="3"/>
              <a:endCxn id="11" idx="3"/>
            </p:cNvCxnSpPr>
            <p:nvPr/>
          </p:nvCxnSpPr>
          <p:spPr bwMode="auto">
            <a:xfrm flipV="1">
              <a:off x="4148919" y="5280660"/>
              <a:ext cx="12700" cy="929640"/>
            </a:xfrm>
            <a:prstGeom prst="bentConnector3">
              <a:avLst>
                <a:gd name="adj1" fmla="val 1800000"/>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9" idx="0"/>
              <a:endCxn id="9" idx="0"/>
            </p:cNvCxnSpPr>
            <p:nvPr/>
          </p:nvCxnSpPr>
          <p:spPr bwMode="auto">
            <a:xfrm>
              <a:off x="2243919" y="2148840"/>
              <a:ext cx="0" cy="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09" name="Straight Arrow Connector 17408"/>
            <p:cNvCxnSpPr>
              <a:stCxn id="2" idx="2"/>
              <a:endCxn id="9" idx="0"/>
            </p:cNvCxnSpPr>
            <p:nvPr/>
          </p:nvCxnSpPr>
          <p:spPr bwMode="auto">
            <a:xfrm>
              <a:off x="2243919" y="1905000"/>
              <a:ext cx="0" cy="24384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1" name="Straight Arrow Connector 17410"/>
            <p:cNvCxnSpPr>
              <a:stCxn id="2" idx="2"/>
              <a:endCxn id="9" idx="0"/>
            </p:cNvCxnSpPr>
            <p:nvPr/>
          </p:nvCxnSpPr>
          <p:spPr bwMode="auto">
            <a:xfrm>
              <a:off x="2243919" y="1905000"/>
              <a:ext cx="0" cy="243840"/>
            </a:xfrm>
            <a:prstGeom prst="straightConnector1">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a:off x="2209800" y="2819400"/>
              <a:ext cx="0" cy="243840"/>
            </a:xfrm>
            <a:prstGeom prst="straightConnector1">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a:off x="2209800" y="3794760"/>
              <a:ext cx="0" cy="243840"/>
            </a:xfrm>
            <a:prstGeom prst="straightConnector1">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2209800" y="4709160"/>
              <a:ext cx="0" cy="243840"/>
            </a:xfrm>
            <a:prstGeom prst="straightConnector1">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2209800" y="5623560"/>
              <a:ext cx="0" cy="243840"/>
            </a:xfrm>
            <a:prstGeom prst="straightConnector1">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 name="Rectangle 45"/>
          <p:cNvSpPr/>
          <p:nvPr/>
        </p:nvSpPr>
        <p:spPr bwMode="auto">
          <a:xfrm>
            <a:off x="5029200" y="121920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Input</a:t>
            </a:r>
            <a:r>
              <a:rPr kumimoji="0" lang="en-US" sz="1800" b="0" i="0" u="none" strike="noStrike" cap="none" normalizeH="0" dirty="0" smtClean="0">
                <a:ln>
                  <a:noFill/>
                </a:ln>
                <a:solidFill>
                  <a:schemeClr val="tx1"/>
                </a:solidFill>
                <a:effectLst/>
                <a:latin typeface="Arial" charset="0"/>
              </a:rPr>
              <a:t> concept to be extracted</a:t>
            </a:r>
            <a:endParaRPr kumimoji="0" lang="en-US" sz="1800" b="0" i="0" u="none" strike="noStrike" cap="none" normalizeH="0" baseline="0" dirty="0" smtClean="0">
              <a:ln>
                <a:noFill/>
              </a:ln>
              <a:solidFill>
                <a:schemeClr val="tx1"/>
              </a:solidFill>
              <a:effectLst/>
              <a:latin typeface="Arial" charset="0"/>
            </a:endParaRPr>
          </a:p>
        </p:txBody>
      </p:sp>
      <p:sp>
        <p:nvSpPr>
          <p:cNvPr id="47" name="Rectangle 46"/>
          <p:cNvSpPr/>
          <p:nvPr/>
        </p:nvSpPr>
        <p:spPr bwMode="auto">
          <a:xfrm>
            <a:off x="5044440" y="214884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Word2vec,</a:t>
            </a:r>
            <a:r>
              <a:rPr kumimoji="0" lang="en-US" sz="1800" b="0" i="0" u="none" strike="noStrike" cap="none" normalizeH="0" dirty="0" smtClean="0">
                <a:ln>
                  <a:noFill/>
                </a:ln>
                <a:solidFill>
                  <a:schemeClr val="tx1"/>
                </a:solidFill>
                <a:effectLst/>
                <a:latin typeface="Arial" charset="0"/>
              </a:rPr>
              <a:t> business expertise</a:t>
            </a:r>
            <a:endParaRPr kumimoji="0" lang="en-US" sz="1800" b="0" i="0" u="none" strike="noStrike" cap="none" normalizeH="0" baseline="0" dirty="0" smtClean="0">
              <a:ln>
                <a:noFill/>
              </a:ln>
              <a:solidFill>
                <a:schemeClr val="tx1"/>
              </a:solidFill>
              <a:effectLst/>
              <a:latin typeface="Arial" charset="0"/>
            </a:endParaRPr>
          </a:p>
        </p:txBody>
      </p:sp>
      <p:sp>
        <p:nvSpPr>
          <p:cNvPr id="48" name="Rectangle 47"/>
          <p:cNvSpPr/>
          <p:nvPr/>
        </p:nvSpPr>
        <p:spPr bwMode="auto">
          <a:xfrm>
            <a:off x="5059680" y="307848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t>SQL, </a:t>
            </a:r>
            <a:r>
              <a:rPr lang="en-US" sz="1800" dirty="0" err="1" smtClean="0"/>
              <a:t>Regexp</a:t>
            </a:r>
            <a:r>
              <a:rPr lang="en-US" sz="1800" dirty="0" smtClean="0"/>
              <a:t>, </a:t>
            </a:r>
            <a:r>
              <a:rPr lang="en-US" sz="1800" dirty="0" err="1" smtClean="0"/>
              <a:t>Elasticsearch</a:t>
            </a:r>
            <a:endParaRPr kumimoji="0" lang="en-US" sz="1800" b="0" i="0" u="none" strike="noStrike" cap="none" normalizeH="0" baseline="0" dirty="0" smtClean="0">
              <a:ln>
                <a:noFill/>
              </a:ln>
              <a:solidFill>
                <a:schemeClr val="tx1"/>
              </a:solidFill>
              <a:effectLst/>
            </a:endParaRPr>
          </a:p>
        </p:txBody>
      </p:sp>
      <p:sp>
        <p:nvSpPr>
          <p:cNvPr id="49" name="Rectangle 48"/>
          <p:cNvSpPr/>
          <p:nvPr/>
        </p:nvSpPr>
        <p:spPr bwMode="auto">
          <a:xfrm>
            <a:off x="5074920" y="400812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N-grams,word2vec,stanford </a:t>
            </a:r>
            <a:r>
              <a:rPr lang="en-US" sz="1800" smtClean="0"/>
              <a:t>Core</a:t>
            </a:r>
            <a:r>
              <a:rPr kumimoji="0" lang="en-US" sz="1800" b="0" i="0" u="none" strike="noStrike" cap="none" normalizeH="0" baseline="0" smtClean="0">
                <a:ln>
                  <a:noFill/>
                </a:ln>
                <a:solidFill>
                  <a:schemeClr val="tx1"/>
                </a:solidFill>
                <a:effectLst/>
              </a:rPr>
              <a:t>NLP</a:t>
            </a:r>
            <a:endParaRPr kumimoji="0" lang="en-US" sz="18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t>Positional features, etc.</a:t>
            </a:r>
            <a:endParaRPr kumimoji="0" lang="en-US" sz="1800" b="0" i="0" u="none" strike="noStrike" cap="none" normalizeH="0" baseline="0" dirty="0" smtClean="0">
              <a:ln>
                <a:noFill/>
              </a:ln>
              <a:solidFill>
                <a:schemeClr val="tx1"/>
              </a:solidFill>
              <a:effectLst/>
            </a:endParaRPr>
          </a:p>
        </p:txBody>
      </p:sp>
      <p:sp>
        <p:nvSpPr>
          <p:cNvPr id="50" name="Rectangle 49"/>
          <p:cNvSpPr/>
          <p:nvPr/>
        </p:nvSpPr>
        <p:spPr bwMode="auto">
          <a:xfrm>
            <a:off x="5105400" y="493776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Active</a:t>
            </a:r>
            <a:r>
              <a:rPr kumimoji="0" lang="en-US" sz="1800" b="0" i="0" u="none" strike="noStrike" cap="none" normalizeH="0" dirty="0" smtClean="0">
                <a:ln>
                  <a:noFill/>
                </a:ln>
                <a:solidFill>
                  <a:schemeClr val="tx1"/>
                </a:solidFill>
                <a:effectLst/>
                <a:latin typeface="Arial" charset="0"/>
              </a:rPr>
              <a:t> learning, Crowdsourcing</a:t>
            </a:r>
            <a:endParaRPr kumimoji="0" lang="en-US" sz="1800" b="0"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5090160" y="586740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SVMs,</a:t>
            </a:r>
            <a:r>
              <a:rPr kumimoji="0" lang="en-US" sz="1800" b="0" i="0" u="none" strike="noStrike" cap="none" normalizeH="0" dirty="0" smtClean="0">
                <a:ln>
                  <a:noFill/>
                </a:ln>
                <a:solidFill>
                  <a:schemeClr val="tx1"/>
                </a:solidFill>
                <a:effectLst/>
                <a:latin typeface="Arial" charset="0"/>
              </a:rPr>
              <a:t> Deep learning</a:t>
            </a:r>
            <a:endParaRPr kumimoji="0" lang="en-US" sz="1800" b="0" i="0" u="none" strike="noStrike" cap="none" normalizeH="0" baseline="0" dirty="0" smtClean="0">
              <a:ln>
                <a:noFill/>
              </a:ln>
              <a:solidFill>
                <a:schemeClr val="tx1"/>
              </a:solidFill>
              <a:effectLst/>
              <a:latin typeface="Arial" charset="0"/>
            </a:endParaRPr>
          </a:p>
        </p:txBody>
      </p:sp>
      <p:sp>
        <p:nvSpPr>
          <p:cNvPr id="17418" name="Right Arrow 17417"/>
          <p:cNvSpPr/>
          <p:nvPr/>
        </p:nvSpPr>
        <p:spPr bwMode="auto">
          <a:xfrm flipH="1">
            <a:off x="4314019" y="3429000"/>
            <a:ext cx="562781" cy="8382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9812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2400" y="157163"/>
            <a:ext cx="9296400" cy="715962"/>
          </a:xfrm>
          <a:effectLst>
            <a:outerShdw dist="17961" dir="2700000" algn="ctr" rotWithShape="0">
              <a:schemeClr val="tx2"/>
            </a:outerShdw>
          </a:effectLst>
        </p:spPr>
        <p:txBody>
          <a:bodyPr/>
          <a:lstStyle/>
          <a:p>
            <a:r>
              <a:rPr lang="en-US" sz="3200" dirty="0" smtClean="0">
                <a:solidFill>
                  <a:schemeClr val="bg1"/>
                </a:solidFill>
              </a:rPr>
              <a:t>Define / Identify Concept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166306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057401" y="1676400"/>
            <a:ext cx="6858000" cy="1631216"/>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smtClean="0"/>
              <a:t>This is the initial input to the framework</a:t>
            </a:r>
          </a:p>
          <a:p>
            <a:pPr marL="342900" indent="-342900" algn="l">
              <a:buFont typeface="Arial" panose="020B0604020202020204" pitchFamily="34" charset="0"/>
              <a:buChar char="•"/>
            </a:pPr>
            <a:r>
              <a:rPr lang="en-US" sz="2000" dirty="0" smtClean="0"/>
              <a:t>Consists in defining the concept to be extracted</a:t>
            </a:r>
          </a:p>
          <a:p>
            <a:pPr marL="342900" indent="-342900" algn="l">
              <a:buFont typeface="Arial" panose="020B0604020202020204" pitchFamily="34" charset="0"/>
              <a:buChar char="•"/>
            </a:pPr>
            <a:r>
              <a:rPr lang="en-US" sz="2000" dirty="0" smtClean="0"/>
              <a:t>We will use the following example for the rest of </a:t>
            </a:r>
          </a:p>
          <a:p>
            <a:pPr algn="l"/>
            <a:r>
              <a:rPr lang="en-US" sz="2000" dirty="0" smtClean="0"/>
              <a:t>The presentation: </a:t>
            </a:r>
            <a:r>
              <a:rPr lang="en-US" sz="2000" dirty="0"/>
              <a:t>W</a:t>
            </a:r>
            <a:r>
              <a:rPr lang="en-US" sz="2000" dirty="0" smtClean="0"/>
              <a:t>e want to find notes that are relevant </a:t>
            </a:r>
          </a:p>
          <a:p>
            <a:pPr algn="l"/>
            <a:r>
              <a:rPr lang="en-US" sz="2000" dirty="0"/>
              <a:t>t</a:t>
            </a:r>
            <a:r>
              <a:rPr lang="en-US" sz="2000" dirty="0" smtClean="0"/>
              <a:t>o the concept of </a:t>
            </a:r>
            <a:r>
              <a:rPr lang="en-US" sz="2000" dirty="0" smtClean="0">
                <a:solidFill>
                  <a:srgbClr val="FF0000"/>
                </a:solidFill>
              </a:rPr>
              <a:t>neck injury</a:t>
            </a:r>
          </a:p>
        </p:txBody>
      </p:sp>
      <p:graphicFrame>
        <p:nvGraphicFramePr>
          <p:cNvPr id="23" name="Diagram 22"/>
          <p:cNvGraphicFramePr/>
          <p:nvPr>
            <p:extLst>
              <p:ext uri="{D42A27DB-BD31-4B8C-83A1-F6EECF244321}">
                <p14:modId xmlns:p14="http://schemas.microsoft.com/office/powerpoint/2010/main" val="629580952"/>
              </p:ext>
            </p:extLst>
          </p:nvPr>
        </p:nvGraphicFramePr>
        <p:xfrm>
          <a:off x="914400" y="4191000"/>
          <a:ext cx="685800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114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2400" y="157163"/>
            <a:ext cx="9296400" cy="715962"/>
          </a:xfrm>
          <a:effectLst>
            <a:outerShdw dist="17961" dir="2700000" algn="ctr" rotWithShape="0">
              <a:schemeClr val="tx2"/>
            </a:outerShdw>
          </a:effectLst>
        </p:spPr>
        <p:txBody>
          <a:bodyPr/>
          <a:lstStyle/>
          <a:p>
            <a:r>
              <a:rPr lang="en-US" sz="3200" dirty="0">
                <a:solidFill>
                  <a:schemeClr val="bg1"/>
                </a:solidFill>
              </a:rPr>
              <a:t>U</a:t>
            </a:r>
            <a:r>
              <a:rPr lang="en-US" sz="3200" dirty="0" smtClean="0">
                <a:solidFill>
                  <a:schemeClr val="bg1"/>
                </a:solidFill>
              </a:rPr>
              <a:t>sing Word2vec to expand Concepts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166306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219200" y="5088824"/>
            <a:ext cx="6553201" cy="1540576"/>
            <a:chOff x="239233" y="3755"/>
            <a:chExt cx="6858000" cy="638819"/>
          </a:xfrm>
        </p:grpSpPr>
        <p:sp>
          <p:nvSpPr>
            <p:cNvPr id="22" name="Rounded Rectangle 21"/>
            <p:cNvSpPr/>
            <p:nvPr/>
          </p:nvSpPr>
          <p:spPr>
            <a:xfrm>
              <a:off x="239233" y="3755"/>
              <a:ext cx="6858000" cy="6388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239233" y="34940"/>
              <a:ext cx="6587583" cy="576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rtl="0">
                <a:lnSpc>
                  <a:spcPct val="90000"/>
                </a:lnSpc>
                <a:spcBef>
                  <a:spcPct val="0"/>
                </a:spcBef>
                <a:spcAft>
                  <a:spcPct val="35000"/>
                </a:spcAft>
              </a:pPr>
              <a:r>
                <a:rPr lang="en-US" dirty="0" smtClean="0"/>
                <a:t>Expanded c</a:t>
              </a:r>
              <a:r>
                <a:rPr lang="en-US" kern="1200" dirty="0" smtClean="0"/>
                <a:t>oncept terms set</a:t>
              </a:r>
            </a:p>
            <a:p>
              <a:pPr lvl="0" defTabSz="1244600" rtl="0">
                <a:lnSpc>
                  <a:spcPct val="90000"/>
                </a:lnSpc>
                <a:spcBef>
                  <a:spcPct val="0"/>
                </a:spcBef>
                <a:spcAft>
                  <a:spcPct val="35000"/>
                </a:spcAft>
              </a:pPr>
              <a:r>
                <a:rPr lang="en-US" kern="1200" dirty="0" smtClean="0"/>
                <a:t>{neck, injury, pain, lesion, cervix, whiplash, stiff</a:t>
              </a:r>
              <a:r>
                <a:rPr lang="en-US" dirty="0" smtClean="0"/>
                <a:t>, spine</a:t>
              </a:r>
              <a:r>
                <a:rPr lang="en-US" kern="1200" dirty="0" smtClean="0"/>
                <a:t>}</a:t>
              </a:r>
              <a:endParaRPr lang="en-US" kern="1200" dirty="0"/>
            </a:p>
          </p:txBody>
        </p:sp>
      </p:grpSp>
      <p:sp>
        <p:nvSpPr>
          <p:cNvPr id="24" name="Rectangle 23"/>
          <p:cNvSpPr/>
          <p:nvPr/>
        </p:nvSpPr>
        <p:spPr bwMode="auto">
          <a:xfrm>
            <a:off x="2590800" y="365760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Word2vec,</a:t>
            </a:r>
            <a:r>
              <a:rPr kumimoji="0" lang="en-US" sz="2000" b="0" i="0" u="none" strike="noStrike" cap="none" normalizeH="0" dirty="0" smtClean="0">
                <a:ln>
                  <a:noFill/>
                </a:ln>
                <a:solidFill>
                  <a:schemeClr val="tx1"/>
                </a:solidFill>
                <a:effectLst/>
                <a:latin typeface="Arial" charset="0"/>
              </a:rPr>
              <a:t> business expertise</a:t>
            </a:r>
            <a:endParaRPr kumimoji="0" lang="en-US" sz="2400" b="0" i="0" u="none" strike="noStrike" cap="none" normalizeH="0" baseline="0" dirty="0" smtClean="0">
              <a:ln>
                <a:noFill/>
              </a:ln>
              <a:solidFill>
                <a:schemeClr val="tx1"/>
              </a:solidFill>
              <a:effectLst/>
              <a:latin typeface="Arial" charset="0"/>
            </a:endParaRPr>
          </a:p>
        </p:txBody>
      </p:sp>
      <p:sp>
        <p:nvSpPr>
          <p:cNvPr id="3" name="Down Arrow 2"/>
          <p:cNvSpPr/>
          <p:nvPr/>
        </p:nvSpPr>
        <p:spPr bwMode="auto">
          <a:xfrm>
            <a:off x="4191000" y="2931226"/>
            <a:ext cx="533400" cy="707324"/>
          </a:xfrm>
          <a:prstGeom prst="down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Down Arrow 27"/>
          <p:cNvSpPr/>
          <p:nvPr/>
        </p:nvSpPr>
        <p:spPr bwMode="auto">
          <a:xfrm>
            <a:off x="4191000" y="4362450"/>
            <a:ext cx="533400" cy="707324"/>
          </a:xfrm>
          <a:prstGeom prst="down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1" name="Group 30"/>
          <p:cNvGrpSpPr/>
          <p:nvPr/>
        </p:nvGrpSpPr>
        <p:grpSpPr>
          <a:xfrm>
            <a:off x="2819400" y="1371600"/>
            <a:ext cx="3048000" cy="1540576"/>
            <a:chOff x="0" y="3755"/>
            <a:chExt cx="6858000" cy="638819"/>
          </a:xfrm>
        </p:grpSpPr>
        <p:sp>
          <p:nvSpPr>
            <p:cNvPr id="32" name="Rounded Rectangle 31"/>
            <p:cNvSpPr/>
            <p:nvPr/>
          </p:nvSpPr>
          <p:spPr>
            <a:xfrm>
              <a:off x="0" y="3755"/>
              <a:ext cx="6858000" cy="6388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31185" y="34940"/>
              <a:ext cx="6795630" cy="576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rtl="0">
                <a:lnSpc>
                  <a:spcPct val="90000"/>
                </a:lnSpc>
                <a:spcBef>
                  <a:spcPct val="0"/>
                </a:spcBef>
                <a:spcAft>
                  <a:spcPct val="35000"/>
                </a:spcAft>
              </a:pPr>
              <a:r>
                <a:rPr lang="en-US" kern="1200" dirty="0" smtClean="0"/>
                <a:t>Concept terms set={neck, injury}</a:t>
              </a:r>
              <a:endParaRPr lang="en-US" kern="1200" dirty="0"/>
            </a:p>
          </p:txBody>
        </p:sp>
      </p:grpSp>
    </p:spTree>
    <p:extLst>
      <p:ext uri="{BB962C8B-B14F-4D97-AF65-F5344CB8AC3E}">
        <p14:creationId xmlns:p14="http://schemas.microsoft.com/office/powerpoint/2010/main" val="1826632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8610600" cy="715962"/>
          </a:xfrm>
          <a:effectLst>
            <a:outerShdw dist="17961" dir="2700000" algn="ctr" rotWithShape="0">
              <a:schemeClr val="tx2"/>
            </a:outerShdw>
          </a:effectLst>
        </p:spPr>
        <p:txBody>
          <a:bodyPr/>
          <a:lstStyle/>
          <a:p>
            <a:r>
              <a:rPr lang="en-US" sz="3200" dirty="0" smtClean="0">
                <a:solidFill>
                  <a:schemeClr val="bg1"/>
                </a:solidFill>
              </a:rPr>
              <a:t>Candidate Generation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87" y="1360757"/>
            <a:ext cx="1730913" cy="222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43000" y="5088824"/>
            <a:ext cx="6400800" cy="1540576"/>
            <a:chOff x="0" y="3755"/>
            <a:chExt cx="6858000" cy="638819"/>
          </a:xfrm>
        </p:grpSpPr>
        <p:sp>
          <p:nvSpPr>
            <p:cNvPr id="21" name="Rounded Rectangle 20"/>
            <p:cNvSpPr/>
            <p:nvPr/>
          </p:nvSpPr>
          <p:spPr>
            <a:xfrm>
              <a:off x="0" y="3755"/>
              <a:ext cx="6858000" cy="6388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1185" y="34940"/>
              <a:ext cx="6795630" cy="576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rtl="0">
                <a:lnSpc>
                  <a:spcPct val="90000"/>
                </a:lnSpc>
                <a:spcBef>
                  <a:spcPct val="0"/>
                </a:spcBef>
                <a:spcAft>
                  <a:spcPct val="35000"/>
                </a:spcAft>
              </a:pPr>
              <a:r>
                <a:rPr lang="en-US" dirty="0" smtClean="0"/>
                <a:t>10K notes that contain the </a:t>
              </a:r>
            </a:p>
            <a:p>
              <a:pPr lvl="0" defTabSz="1244600" rtl="0">
                <a:lnSpc>
                  <a:spcPct val="90000"/>
                </a:lnSpc>
                <a:spcBef>
                  <a:spcPct val="0"/>
                </a:spcBef>
                <a:spcAft>
                  <a:spcPct val="35000"/>
                </a:spcAft>
              </a:pPr>
              <a:r>
                <a:rPr lang="en-US" dirty="0"/>
                <a:t>c</a:t>
              </a:r>
              <a:r>
                <a:rPr lang="en-US" kern="1200" dirty="0" smtClean="0"/>
                <a:t>oncept terms</a:t>
              </a:r>
            </a:p>
            <a:p>
              <a:pPr lvl="0" defTabSz="1244600">
                <a:lnSpc>
                  <a:spcPct val="90000"/>
                </a:lnSpc>
                <a:spcAft>
                  <a:spcPct val="35000"/>
                </a:spcAft>
              </a:pPr>
              <a:r>
                <a:rPr lang="en-US" dirty="0"/>
                <a:t>{neck, injury, pain, lesion, cervix, whiplash, stiff, spine</a:t>
              </a:r>
              <a:r>
                <a:rPr lang="en-US" kern="1200" dirty="0" smtClean="0"/>
                <a:t>}</a:t>
              </a:r>
              <a:endParaRPr lang="en-US" kern="1200" dirty="0"/>
            </a:p>
          </p:txBody>
        </p:sp>
      </p:grpSp>
      <p:sp>
        <p:nvSpPr>
          <p:cNvPr id="24" name="Down Arrow 23"/>
          <p:cNvSpPr/>
          <p:nvPr/>
        </p:nvSpPr>
        <p:spPr bwMode="auto">
          <a:xfrm>
            <a:off x="3810000" y="2931226"/>
            <a:ext cx="533400" cy="707324"/>
          </a:xfrm>
          <a:prstGeom prst="down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Down Arrow 24"/>
          <p:cNvSpPr/>
          <p:nvPr/>
        </p:nvSpPr>
        <p:spPr bwMode="auto">
          <a:xfrm>
            <a:off x="3810000" y="4362450"/>
            <a:ext cx="533400" cy="707324"/>
          </a:xfrm>
          <a:prstGeom prst="down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6" name="Group 25"/>
          <p:cNvGrpSpPr/>
          <p:nvPr/>
        </p:nvGrpSpPr>
        <p:grpSpPr>
          <a:xfrm>
            <a:off x="2438400" y="1371600"/>
            <a:ext cx="3048000" cy="1540576"/>
            <a:chOff x="0" y="3755"/>
            <a:chExt cx="6858000" cy="638819"/>
          </a:xfrm>
        </p:grpSpPr>
        <p:sp>
          <p:nvSpPr>
            <p:cNvPr id="27" name="Rounded Rectangle 26"/>
            <p:cNvSpPr/>
            <p:nvPr/>
          </p:nvSpPr>
          <p:spPr>
            <a:xfrm>
              <a:off x="0" y="3755"/>
              <a:ext cx="6858000" cy="6388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1185" y="34940"/>
              <a:ext cx="6795630" cy="576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rtl="0">
                <a:lnSpc>
                  <a:spcPct val="90000"/>
                </a:lnSpc>
                <a:spcBef>
                  <a:spcPct val="0"/>
                </a:spcBef>
                <a:spcAft>
                  <a:spcPct val="35000"/>
                </a:spcAft>
              </a:pPr>
              <a:r>
                <a:rPr lang="en-US" kern="1200" dirty="0" smtClean="0"/>
                <a:t>160MM claim notes</a:t>
              </a:r>
              <a:endParaRPr lang="en-US" kern="1200" dirty="0"/>
            </a:p>
          </p:txBody>
        </p:sp>
      </p:grpSp>
      <p:sp>
        <p:nvSpPr>
          <p:cNvPr id="29" name="Rectangle 28"/>
          <p:cNvSpPr/>
          <p:nvPr/>
        </p:nvSpPr>
        <p:spPr bwMode="auto">
          <a:xfrm>
            <a:off x="2133600" y="3657600"/>
            <a:ext cx="3810000" cy="685800"/>
          </a:xfrm>
          <a:prstGeom prst="rect">
            <a:avLst/>
          </a:prstGeom>
          <a:gradFill rotWithShape="1">
            <a:gsLst>
              <a:gs pos="42000">
                <a:srgbClr val="DDEBCF"/>
              </a:gs>
              <a:gs pos="100000">
                <a:srgbClr val="156B13">
                  <a:alpha val="54000"/>
                </a:srgbClr>
              </a:gs>
            </a:gsLst>
            <a:lin ang="5400000" scaled="0"/>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err="1" smtClean="0"/>
              <a:t>SQL,Regexp,Elasticsearch</a:t>
            </a:r>
            <a:endParaRPr kumimoji="0" lang="en-US" b="0" i="0" u="none" strike="noStrike" cap="none" normalizeH="0" baseline="0" dirty="0" smtClean="0">
              <a:ln>
                <a:noFill/>
              </a:ln>
              <a:solidFill>
                <a:schemeClr val="tx1"/>
              </a:solidFill>
              <a:effectLst/>
            </a:endParaRPr>
          </a:p>
        </p:txBody>
      </p:sp>
      <p:sp>
        <p:nvSpPr>
          <p:cNvPr id="3" name="TextBox 2"/>
          <p:cNvSpPr txBox="1"/>
          <p:nvPr/>
        </p:nvSpPr>
        <p:spPr>
          <a:xfrm>
            <a:off x="5715000" y="1906012"/>
            <a:ext cx="3519060" cy="3170099"/>
          </a:xfrm>
          <a:prstGeom prst="rect">
            <a:avLst/>
          </a:prstGeom>
          <a:noFill/>
        </p:spPr>
        <p:txBody>
          <a:bodyPr wrap="square" rtlCol="0">
            <a:spAutoFit/>
          </a:bodyPr>
          <a:lstStyle/>
          <a:p>
            <a:r>
              <a:rPr lang="en-US" sz="2000" dirty="0" smtClean="0"/>
              <a:t>Note that not all notes are relevant to Neck injury! </a:t>
            </a:r>
          </a:p>
          <a:p>
            <a:r>
              <a:rPr lang="en-US" sz="2000" dirty="0" smtClean="0"/>
              <a:t>Example:</a:t>
            </a:r>
          </a:p>
          <a:p>
            <a:r>
              <a:rPr lang="en-US" sz="2000" dirty="0" smtClean="0"/>
              <a:t>“The insured say that the Last time he saw the collar was in his </a:t>
            </a:r>
          </a:p>
          <a:p>
            <a:r>
              <a:rPr lang="en-US" sz="2000" dirty="0"/>
              <a:t>w</a:t>
            </a:r>
            <a:r>
              <a:rPr lang="en-US" sz="2000" dirty="0" smtClean="0"/>
              <a:t>ife </a:t>
            </a:r>
            <a:r>
              <a:rPr lang="en-US" sz="2000" dirty="0" smtClean="0">
                <a:solidFill>
                  <a:srgbClr val="FF0000"/>
                </a:solidFill>
              </a:rPr>
              <a:t>neck</a:t>
            </a:r>
            <a:r>
              <a:rPr lang="en-US" sz="2000" dirty="0" smtClean="0"/>
              <a:t>”</a:t>
            </a:r>
          </a:p>
          <a:p>
            <a:endParaRPr lang="en-US" sz="2000" dirty="0"/>
          </a:p>
          <a:p>
            <a:r>
              <a:rPr lang="en-US" sz="2000" dirty="0" smtClean="0">
                <a:solidFill>
                  <a:srgbClr val="FF0000"/>
                </a:solidFill>
              </a:rPr>
              <a:t>Here we want maximum </a:t>
            </a:r>
          </a:p>
          <a:p>
            <a:r>
              <a:rPr lang="en-US" sz="2000" dirty="0" smtClean="0">
                <a:solidFill>
                  <a:srgbClr val="FF0000"/>
                </a:solidFill>
              </a:rPr>
              <a:t>Recall!</a:t>
            </a:r>
            <a:endParaRPr lang="en-US" sz="2000" dirty="0">
              <a:solidFill>
                <a:srgbClr val="FF0000"/>
              </a:solidFill>
            </a:endParaRPr>
          </a:p>
        </p:txBody>
      </p:sp>
    </p:spTree>
    <p:extLst>
      <p:ext uri="{BB962C8B-B14F-4D97-AF65-F5344CB8AC3E}">
        <p14:creationId xmlns:p14="http://schemas.microsoft.com/office/powerpoint/2010/main" val="2861976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2400" y="157163"/>
            <a:ext cx="9296400" cy="715962"/>
          </a:xfrm>
          <a:effectLst>
            <a:outerShdw dist="17961" dir="2700000" algn="ctr" rotWithShape="0">
              <a:schemeClr val="tx2"/>
            </a:outerShdw>
          </a:effectLst>
        </p:spPr>
        <p:txBody>
          <a:bodyPr/>
          <a:lstStyle/>
          <a:p>
            <a:r>
              <a:rPr lang="en-US" sz="3200" dirty="0" smtClean="0">
                <a:solidFill>
                  <a:schemeClr val="bg1"/>
                </a:solidFill>
              </a:rPr>
              <a:t>Using NLP for Feature Generation</a:t>
            </a:r>
          </a:p>
        </p:txBody>
      </p:sp>
      <p:sp>
        <p:nvSpPr>
          <p:cNvPr id="2" name="TextBox 1"/>
          <p:cNvSpPr txBox="1"/>
          <p:nvPr/>
        </p:nvSpPr>
        <p:spPr>
          <a:xfrm>
            <a:off x="500418" y="4495800"/>
            <a:ext cx="7924800" cy="2246769"/>
          </a:xfrm>
          <a:prstGeom prst="rect">
            <a:avLst/>
          </a:prstGeom>
          <a:noFill/>
        </p:spPr>
        <p:txBody>
          <a:bodyPr wrap="square" rtlCol="0">
            <a:spAutoFit/>
          </a:bodyPr>
          <a:lstStyle/>
          <a:p>
            <a:pPr marL="800100" lvl="1" indent="-342900" algn="l">
              <a:buFont typeface="Arial" panose="020B0604020202020204" pitchFamily="34" charset="0"/>
              <a:buChar char="•"/>
            </a:pPr>
            <a:r>
              <a:rPr lang="en-US" sz="2000" dirty="0" smtClean="0"/>
              <a:t>N-grams: the basic bag of word representation</a:t>
            </a:r>
            <a:endParaRPr lang="en-US" sz="2000" dirty="0"/>
          </a:p>
          <a:p>
            <a:pPr marL="800100" lvl="1" indent="-342900" algn="l">
              <a:buFont typeface="Arial" panose="020B0604020202020204" pitchFamily="34" charset="0"/>
              <a:buChar char="•"/>
            </a:pPr>
            <a:r>
              <a:rPr lang="en-US" sz="2000" dirty="0" smtClean="0"/>
              <a:t>Word2vec: we can use this to map similar terms to the same vector position to improve generalization e.g.: policyholder </a:t>
            </a:r>
            <a:r>
              <a:rPr lang="en-US" sz="2000" dirty="0" smtClean="0">
                <a:sym typeface="Wingdings" panose="05000000000000000000" pitchFamily="2" charset="2"/>
              </a:rPr>
              <a:t> driver / enterprise</a:t>
            </a:r>
            <a:r>
              <a:rPr lang="en-US" sz="2000" dirty="0" smtClean="0"/>
              <a:t> </a:t>
            </a:r>
          </a:p>
          <a:p>
            <a:pPr marL="800100" lvl="1" indent="-342900" algn="l">
              <a:buFont typeface="Arial" panose="020B0604020202020204" pitchFamily="34" charset="0"/>
              <a:buChar char="•"/>
            </a:pPr>
            <a:r>
              <a:rPr lang="en-US" sz="2000" dirty="0" smtClean="0"/>
              <a:t>NER to recognize people names, places, dates, etc.</a:t>
            </a:r>
            <a:endParaRPr lang="en-US" sz="2000" dirty="0"/>
          </a:p>
          <a:p>
            <a:pPr marL="800100" lvl="1" indent="-342900" algn="l">
              <a:buFont typeface="Arial" panose="020B0604020202020204" pitchFamily="34" charset="0"/>
              <a:buChar char="•"/>
            </a:pPr>
            <a:r>
              <a:rPr lang="en-US" sz="2000" dirty="0" smtClean="0"/>
              <a:t>Spatial features to measure the relative position of every word to the concept terms.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1752600" cy="224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3664803"/>
            <a:ext cx="8822140" cy="830997"/>
          </a:xfrm>
          <a:prstGeom prst="rect">
            <a:avLst/>
          </a:prstGeom>
        </p:spPr>
        <p:txBody>
          <a:bodyPr wrap="square">
            <a:spAutoFit/>
          </a:bodyPr>
          <a:lstStyle/>
          <a:p>
            <a:pPr algn="l"/>
            <a:r>
              <a:rPr lang="en-US" dirty="0"/>
              <a:t>In this step we use NLP different techniques to </a:t>
            </a:r>
            <a:r>
              <a:rPr lang="en-US" dirty="0" smtClean="0"/>
              <a:t>represent </a:t>
            </a:r>
            <a:r>
              <a:rPr lang="en-US" dirty="0"/>
              <a:t>each one of the 10k </a:t>
            </a:r>
            <a:r>
              <a:rPr lang="en-US" dirty="0" smtClean="0"/>
              <a:t>candidates as </a:t>
            </a:r>
            <a:r>
              <a:rPr lang="en-US" dirty="0"/>
              <a:t>a vector</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23560"/>
            <a:ext cx="3128916" cy="218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2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52400" y="1143000"/>
            <a:ext cx="8305800" cy="4953000"/>
          </a:xfrm>
        </p:spPr>
        <p:txBody>
          <a:bodyPr/>
          <a:lstStyle/>
          <a:p>
            <a:r>
              <a:rPr lang="en-US" sz="2000" dirty="0" smtClean="0">
                <a:latin typeface="+mj-lt"/>
              </a:rPr>
              <a:t>Difficult and time-consuming to label all the data manually</a:t>
            </a:r>
          </a:p>
          <a:p>
            <a:r>
              <a:rPr lang="en-US" sz="2000" dirty="0">
                <a:latin typeface="+mj-lt"/>
              </a:rPr>
              <a:t>A</a:t>
            </a:r>
            <a:r>
              <a:rPr lang="en-US" sz="2000" dirty="0" smtClean="0">
                <a:latin typeface="+mj-lt"/>
              </a:rPr>
              <a:t>daptive learning paradigm for optimal labelling</a:t>
            </a:r>
          </a:p>
          <a:p>
            <a:r>
              <a:rPr lang="en-US" sz="2000" dirty="0" smtClean="0">
                <a:latin typeface="+mj-lt"/>
              </a:rPr>
              <a:t>Manually label first k text examples</a:t>
            </a:r>
          </a:p>
          <a:p>
            <a:r>
              <a:rPr lang="en-US" sz="2000" dirty="0" smtClean="0">
                <a:latin typeface="+mj-lt"/>
              </a:rPr>
              <a:t>Learn model, score it on all the unlabeled candidates</a:t>
            </a:r>
          </a:p>
          <a:p>
            <a:r>
              <a:rPr lang="en-US" sz="2000" dirty="0" smtClean="0">
                <a:latin typeface="+mj-lt"/>
              </a:rPr>
              <a:t>Pick the best next </a:t>
            </a:r>
            <a:r>
              <a:rPr lang="en-US" sz="2000" i="1" dirty="0" smtClean="0">
                <a:latin typeface="+mj-lt"/>
              </a:rPr>
              <a:t>k</a:t>
            </a:r>
            <a:r>
              <a:rPr lang="en-US" sz="2000" dirty="0" smtClean="0">
                <a:latin typeface="+mj-lt"/>
              </a:rPr>
              <a:t> candidates to label</a:t>
            </a:r>
          </a:p>
          <a:p>
            <a:r>
              <a:rPr lang="en-US" sz="2000" dirty="0" smtClean="0">
                <a:latin typeface="+mj-lt"/>
              </a:rPr>
              <a:t>Repeat the two previous steps until performance converges</a:t>
            </a:r>
            <a:endParaRPr lang="en-US" sz="20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7600"/>
            <a:ext cx="477961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8429" y="228600"/>
            <a:ext cx="8231742" cy="584775"/>
          </a:xfrm>
          <a:prstGeom prst="rect">
            <a:avLst/>
          </a:prstGeom>
          <a:noFill/>
        </p:spPr>
        <p:txBody>
          <a:bodyPr wrap="none" rtlCol="0">
            <a:spAutoFit/>
          </a:bodyPr>
          <a:lstStyle/>
          <a:p>
            <a:r>
              <a:rPr lang="en-US" sz="3200" dirty="0">
                <a:solidFill>
                  <a:schemeClr val="bg1"/>
                </a:solidFill>
                <a:effectLst>
                  <a:outerShdw blurRad="38100" dist="38100" dir="2700000" algn="tl">
                    <a:srgbClr val="000000">
                      <a:alpha val="43137"/>
                    </a:srgbClr>
                  </a:outerShdw>
                </a:effectLst>
                <a:latin typeface="+mj-lt"/>
              </a:rPr>
              <a:t>Using </a:t>
            </a:r>
            <a:r>
              <a:rPr lang="en-US" sz="3200" dirty="0" smtClean="0">
                <a:solidFill>
                  <a:schemeClr val="bg1"/>
                </a:solidFill>
                <a:effectLst>
                  <a:outerShdw blurRad="38100" dist="38100" dir="2700000" algn="tl">
                    <a:srgbClr val="000000">
                      <a:alpha val="43137"/>
                    </a:srgbClr>
                  </a:outerShdw>
                </a:effectLst>
                <a:latin typeface="+mj-lt"/>
              </a:rPr>
              <a:t>Active Learning </a:t>
            </a:r>
            <a:r>
              <a:rPr lang="en-US" sz="3200" dirty="0">
                <a:solidFill>
                  <a:schemeClr val="bg1"/>
                </a:solidFill>
                <a:effectLst>
                  <a:outerShdw blurRad="38100" dist="38100" dir="2700000" algn="tl">
                    <a:srgbClr val="000000">
                      <a:alpha val="43137"/>
                    </a:srgbClr>
                  </a:outerShdw>
                </a:effectLst>
                <a:latin typeface="+mj-lt"/>
              </a:rPr>
              <a:t>to o</a:t>
            </a:r>
            <a:r>
              <a:rPr lang="en-US" sz="3200" dirty="0" smtClean="0">
                <a:solidFill>
                  <a:schemeClr val="bg1"/>
                </a:solidFill>
                <a:effectLst>
                  <a:outerShdw blurRad="38100" dist="38100" dir="2700000" algn="tl">
                    <a:srgbClr val="000000">
                      <a:alpha val="43137"/>
                    </a:srgbClr>
                  </a:outerShdw>
                </a:effectLst>
                <a:latin typeface="+mj-lt"/>
              </a:rPr>
              <a:t>ptimally label </a:t>
            </a:r>
            <a:r>
              <a:rPr lang="en-US" sz="3200" dirty="0">
                <a:solidFill>
                  <a:schemeClr val="bg1"/>
                </a:solidFill>
                <a:effectLst>
                  <a:outerShdw blurRad="38100" dist="38100" dir="2700000" algn="tl">
                    <a:srgbClr val="000000">
                      <a:alpha val="43137"/>
                    </a:srgbClr>
                  </a:outerShdw>
                </a:effectLst>
                <a:latin typeface="+mj-lt"/>
              </a:rPr>
              <a:t>data</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146175"/>
            <a:ext cx="1838776"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102" y="4724400"/>
            <a:ext cx="3056498" cy="149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70221" y="3684896"/>
            <a:ext cx="3862276" cy="1015663"/>
          </a:xfrm>
          <a:prstGeom prst="rect">
            <a:avLst/>
          </a:prstGeom>
          <a:noFill/>
        </p:spPr>
        <p:txBody>
          <a:bodyPr wrap="none" rtlCol="0">
            <a:spAutoFit/>
          </a:bodyPr>
          <a:lstStyle/>
          <a:p>
            <a:r>
              <a:rPr lang="en-US" sz="2000" dirty="0" smtClean="0"/>
              <a:t>We will leverage the NEXT </a:t>
            </a:r>
          </a:p>
          <a:p>
            <a:r>
              <a:rPr lang="en-US" sz="2000" dirty="0" smtClean="0"/>
              <a:t>Crowdsourcing / Active Learning</a:t>
            </a:r>
          </a:p>
          <a:p>
            <a:r>
              <a:rPr lang="en-US" sz="2000" dirty="0" smtClean="0"/>
              <a:t>platform from the UW</a:t>
            </a:r>
            <a:endParaRPr lang="en-US" sz="2000" dirty="0"/>
          </a:p>
        </p:txBody>
      </p:sp>
    </p:spTree>
    <p:extLst>
      <p:ext uri="{BB962C8B-B14F-4D97-AF65-F5344CB8AC3E}">
        <p14:creationId xmlns:p14="http://schemas.microsoft.com/office/powerpoint/2010/main" val="155147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3105328"/>
            <a:ext cx="8534400" cy="1371600"/>
            <a:chOff x="228600" y="2057400"/>
            <a:chExt cx="8534400" cy="1371600"/>
          </a:xfrm>
        </p:grpSpPr>
        <p:sp>
          <p:nvSpPr>
            <p:cNvPr id="4" name="Rectangle 3"/>
            <p:cNvSpPr/>
            <p:nvPr/>
          </p:nvSpPr>
          <p:spPr>
            <a:xfrm>
              <a:off x="228600" y="2057400"/>
              <a:ext cx="8382000" cy="1371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2133600"/>
              <a:ext cx="8534400" cy="1200329"/>
            </a:xfrm>
            <a:prstGeom prst="rect">
              <a:avLst/>
            </a:prstGeom>
            <a:noFill/>
          </p:spPr>
          <p:txBody>
            <a:bodyPr wrap="square" rtlCol="0">
              <a:spAutoFit/>
            </a:bodyPr>
            <a:lstStyle/>
            <a:p>
              <a:r>
                <a:rPr lang="en-US" sz="2400" dirty="0" smtClean="0"/>
                <a:t>Instead of having annotators label all the training data, we would like to intelligently choose instances to be labeled -- called </a:t>
              </a:r>
              <a:r>
                <a:rPr lang="en-US" sz="2400" b="1" i="1" dirty="0" smtClean="0">
                  <a:solidFill>
                    <a:schemeClr val="tx2">
                      <a:lumMod val="75000"/>
                    </a:schemeClr>
                  </a:solidFill>
                </a:rPr>
                <a:t>active learning.</a:t>
              </a:r>
              <a:endParaRPr lang="en-US" sz="2400" b="1" i="1" dirty="0">
                <a:solidFill>
                  <a:schemeClr val="tx2">
                    <a:lumMod val="75000"/>
                  </a:schemeClr>
                </a:solidFill>
              </a:endParaRPr>
            </a:p>
          </p:txBody>
        </p:sp>
      </p:grpSp>
      <p:sp>
        <p:nvSpPr>
          <p:cNvPr id="6" name="TextBox 5"/>
          <p:cNvSpPr txBox="1"/>
          <p:nvPr/>
        </p:nvSpPr>
        <p:spPr>
          <a:xfrm>
            <a:off x="192846" y="212006"/>
            <a:ext cx="3007554" cy="584775"/>
          </a:xfrm>
          <a:prstGeom prst="rect">
            <a:avLst/>
          </a:prstGeom>
          <a:noFill/>
        </p:spPr>
        <p:txBody>
          <a:bodyPr wrap="none" rtlCol="0">
            <a:spAutoFit/>
          </a:bodyPr>
          <a:lstStyle/>
          <a:p>
            <a:r>
              <a:rPr lang="en-US" sz="3200" dirty="0" smtClean="0">
                <a:solidFill>
                  <a:schemeClr val="bg1"/>
                </a:solidFill>
                <a:latin typeface="+mj-lt"/>
              </a:rPr>
              <a:t>Active Learning</a:t>
            </a:r>
            <a:endParaRPr lang="en-US" sz="3200" dirty="0">
              <a:solidFill>
                <a:schemeClr val="bg1"/>
              </a:solidFill>
              <a:latin typeface="+mj-lt"/>
            </a:endParaRPr>
          </a:p>
        </p:txBody>
      </p:sp>
      <p:sp>
        <p:nvSpPr>
          <p:cNvPr id="10" name="Slide Number Placeholder 22"/>
          <p:cNvSpPr>
            <a:spLocks noGrp="1"/>
          </p:cNvSpPr>
          <p:nvPr>
            <p:ph type="sldNum" sz="quarter" idx="4294967295"/>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18</a:t>
            </a:fld>
            <a:endParaRPr kumimoji="0" lang="en-US" sz="1600" dirty="0">
              <a:solidFill>
                <a:schemeClr val="tx2"/>
              </a:solidFill>
            </a:endParaRPr>
          </a:p>
        </p:txBody>
      </p:sp>
    </p:spTree>
    <p:extLst>
      <p:ext uri="{BB962C8B-B14F-4D97-AF65-F5344CB8AC3E}">
        <p14:creationId xmlns:p14="http://schemas.microsoft.com/office/powerpoint/2010/main" val="254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15962"/>
          </a:xfrm>
        </p:spPr>
        <p:txBody>
          <a:bodyPr>
            <a:noAutofit/>
          </a:bodyPr>
          <a:lstStyle/>
          <a:p>
            <a:r>
              <a:rPr lang="en-US" sz="3200" dirty="0" smtClean="0">
                <a:solidFill>
                  <a:schemeClr val="bg1"/>
                </a:solidFill>
              </a:rPr>
              <a:t>Passive Learning vs. Active Learning </a:t>
            </a:r>
            <a:endParaRPr lang="en-US" sz="3200"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12705"/>
            <a:ext cx="425115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287" y="2628900"/>
            <a:ext cx="381158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6400800"/>
            <a:ext cx="2296526" cy="276999"/>
          </a:xfrm>
          <a:prstGeom prst="rect">
            <a:avLst/>
          </a:prstGeom>
          <a:noFill/>
        </p:spPr>
        <p:txBody>
          <a:bodyPr wrap="none" rtlCol="0">
            <a:spAutoFit/>
          </a:bodyPr>
          <a:lstStyle/>
          <a:p>
            <a:r>
              <a:rPr lang="en-US" sz="1200" dirty="0" smtClean="0"/>
              <a:t>Taken from Prof.  Yi Zhan lectures</a:t>
            </a:r>
            <a:endParaRPr lang="en-US" sz="1200" dirty="0"/>
          </a:p>
        </p:txBody>
      </p:sp>
      <p:sp>
        <p:nvSpPr>
          <p:cNvPr id="5" name="TextBox 4"/>
          <p:cNvSpPr txBox="1"/>
          <p:nvPr/>
        </p:nvSpPr>
        <p:spPr>
          <a:xfrm>
            <a:off x="1231248" y="1592818"/>
            <a:ext cx="2855462" cy="369332"/>
          </a:xfrm>
          <a:prstGeom prst="rect">
            <a:avLst/>
          </a:prstGeom>
          <a:noFill/>
        </p:spPr>
        <p:txBody>
          <a:bodyPr wrap="none" rtlCol="0">
            <a:spAutoFit/>
          </a:bodyPr>
          <a:lstStyle/>
          <a:p>
            <a:r>
              <a:rPr lang="en-US" dirty="0" smtClean="0"/>
              <a:t>Standard supervised learning</a:t>
            </a:r>
            <a:endParaRPr lang="en-US" dirty="0"/>
          </a:p>
        </p:txBody>
      </p:sp>
      <p:sp>
        <p:nvSpPr>
          <p:cNvPr id="10" name="TextBox 9"/>
          <p:cNvSpPr txBox="1"/>
          <p:nvPr/>
        </p:nvSpPr>
        <p:spPr>
          <a:xfrm>
            <a:off x="6258508" y="1592818"/>
            <a:ext cx="1569853" cy="369332"/>
          </a:xfrm>
          <a:prstGeom prst="rect">
            <a:avLst/>
          </a:prstGeom>
          <a:noFill/>
        </p:spPr>
        <p:txBody>
          <a:bodyPr wrap="none" rtlCol="0">
            <a:spAutoFit/>
          </a:bodyPr>
          <a:lstStyle/>
          <a:p>
            <a:r>
              <a:rPr lang="en-US" dirty="0" smtClean="0"/>
              <a:t>Active learning</a:t>
            </a:r>
            <a:endParaRPr lang="en-US" dirty="0"/>
          </a:p>
        </p:txBody>
      </p:sp>
      <p:sp>
        <p:nvSpPr>
          <p:cNvPr id="13" name="Slide Number Placeholder 22"/>
          <p:cNvSpPr>
            <a:spLocks noGrp="1"/>
          </p:cNvSpPr>
          <p:nvPr>
            <p:ph type="sldNum" sz="quarter" idx="4294967295"/>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19</a:t>
            </a:fld>
            <a:endParaRPr kumimoji="0" lang="en-US" sz="1600" dirty="0">
              <a:solidFill>
                <a:schemeClr val="tx2"/>
              </a:solidFill>
            </a:endParaRPr>
          </a:p>
        </p:txBody>
      </p:sp>
    </p:spTree>
    <p:extLst>
      <p:ext uri="{BB962C8B-B14F-4D97-AF65-F5344CB8AC3E}">
        <p14:creationId xmlns:p14="http://schemas.microsoft.com/office/powerpoint/2010/main" val="316162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7315200" cy="715962"/>
          </a:xfrm>
          <a:effectLst>
            <a:outerShdw dist="17961" dir="2700000" algn="ctr" rotWithShape="0">
              <a:schemeClr val="tx2"/>
            </a:outerShdw>
          </a:effectLst>
        </p:spPr>
        <p:txBody>
          <a:bodyPr/>
          <a:lstStyle/>
          <a:p>
            <a:r>
              <a:rPr lang="en-US" altLang="en-US" sz="3200" dirty="0" smtClean="0">
                <a:solidFill>
                  <a:schemeClr val="bg1"/>
                </a:solidFill>
              </a:rPr>
              <a:t>Outlook</a:t>
            </a:r>
            <a:endParaRPr lang="ru-RU" altLang="en-US" sz="3200" dirty="0">
              <a:solidFill>
                <a:schemeClr val="bg1"/>
              </a:solidFill>
            </a:endParaRPr>
          </a:p>
        </p:txBody>
      </p:sp>
      <p:sp>
        <p:nvSpPr>
          <p:cNvPr id="17413" name="Rectangle 5"/>
          <p:cNvSpPr>
            <a:spLocks noGrp="1" noChangeArrowheads="1"/>
          </p:cNvSpPr>
          <p:nvPr>
            <p:ph type="body" idx="1"/>
          </p:nvPr>
        </p:nvSpPr>
        <p:spPr>
          <a:xfrm>
            <a:off x="457200" y="1371600"/>
            <a:ext cx="8686800" cy="4648200"/>
          </a:xfrm>
        </p:spPr>
        <p:txBody>
          <a:bodyPr/>
          <a:lstStyle/>
          <a:p>
            <a:r>
              <a:rPr lang="en-US" sz="2800" dirty="0" smtClean="0"/>
              <a:t>Brief Intro to </a:t>
            </a:r>
            <a:r>
              <a:rPr lang="en-US" sz="2800" dirty="0" err="1" smtClean="0"/>
              <a:t>AmFam</a:t>
            </a:r>
            <a:r>
              <a:rPr lang="en-US" sz="2800" dirty="0" smtClean="0"/>
              <a:t> and SDA</a:t>
            </a:r>
            <a:endParaRPr lang="en-US" sz="2800" dirty="0" smtClean="0">
              <a:solidFill>
                <a:schemeClr val="tx1"/>
              </a:solidFill>
            </a:endParaRPr>
          </a:p>
          <a:p>
            <a:r>
              <a:rPr lang="en-US" sz="2800" dirty="0" smtClean="0">
                <a:solidFill>
                  <a:schemeClr val="tx1"/>
                </a:solidFill>
              </a:rPr>
              <a:t>Background / Motivation</a:t>
            </a:r>
          </a:p>
          <a:p>
            <a:r>
              <a:rPr lang="en-US" sz="2800" dirty="0" smtClean="0"/>
              <a:t>Potential B</a:t>
            </a:r>
            <a:r>
              <a:rPr lang="en-US" sz="2800" dirty="0" smtClean="0">
                <a:solidFill>
                  <a:schemeClr val="tx1"/>
                </a:solidFill>
              </a:rPr>
              <a:t>usiness Value</a:t>
            </a:r>
          </a:p>
          <a:p>
            <a:r>
              <a:rPr lang="en-US" sz="2800" dirty="0" smtClean="0"/>
              <a:t>Relevant D</a:t>
            </a:r>
            <a:r>
              <a:rPr lang="en-US" sz="2800" dirty="0" smtClean="0">
                <a:solidFill>
                  <a:schemeClr val="tx1"/>
                </a:solidFill>
              </a:rPr>
              <a:t>ata: Text in </a:t>
            </a:r>
            <a:r>
              <a:rPr lang="en-US" sz="2800" dirty="0" err="1" smtClean="0">
                <a:solidFill>
                  <a:schemeClr val="tx1"/>
                </a:solidFill>
              </a:rPr>
              <a:t>AmFam</a:t>
            </a:r>
            <a:endParaRPr lang="en-US" sz="2800" dirty="0">
              <a:solidFill>
                <a:schemeClr val="tx1"/>
              </a:solidFill>
            </a:endParaRPr>
          </a:p>
          <a:p>
            <a:pPr lvl="0"/>
            <a:r>
              <a:rPr lang="en-US" sz="2800" dirty="0" smtClean="0">
                <a:solidFill>
                  <a:schemeClr val="tx1"/>
                </a:solidFill>
              </a:rPr>
              <a:t>Overview </a:t>
            </a:r>
            <a:r>
              <a:rPr lang="en-US" sz="2800" dirty="0">
                <a:solidFill>
                  <a:schemeClr val="tx1"/>
                </a:solidFill>
              </a:rPr>
              <a:t>of </a:t>
            </a:r>
            <a:r>
              <a:rPr lang="en-US" sz="2800" dirty="0" smtClean="0">
                <a:solidFill>
                  <a:schemeClr val="tx1"/>
                </a:solidFill>
              </a:rPr>
              <a:t>ROCKET</a:t>
            </a:r>
          </a:p>
          <a:p>
            <a:pPr lvl="1"/>
            <a:r>
              <a:rPr lang="en-US" sz="2000" dirty="0" smtClean="0">
                <a:solidFill>
                  <a:schemeClr val="tx1"/>
                </a:solidFill>
                <a:latin typeface="+mn-lt"/>
                <a:ea typeface="+mn-ea"/>
                <a:cs typeface="+mn-cs"/>
              </a:rPr>
              <a:t>Active learning</a:t>
            </a:r>
          </a:p>
          <a:p>
            <a:pPr lvl="1"/>
            <a:r>
              <a:rPr lang="en-US" sz="2000" dirty="0">
                <a:ea typeface="+mn-ea"/>
                <a:cs typeface="+mn-cs"/>
              </a:rPr>
              <a:t>P</a:t>
            </a:r>
            <a:r>
              <a:rPr lang="en-US" sz="2000" dirty="0" smtClean="0">
                <a:solidFill>
                  <a:schemeClr val="tx1"/>
                </a:solidFill>
                <a:latin typeface="+mn-lt"/>
                <a:ea typeface="+mn-ea"/>
                <a:cs typeface="+mn-cs"/>
              </a:rPr>
              <a:t>redictive </a:t>
            </a:r>
            <a:r>
              <a:rPr lang="en-US" sz="2000" dirty="0">
                <a:solidFill>
                  <a:schemeClr val="tx1"/>
                </a:solidFill>
                <a:latin typeface="+mn-lt"/>
                <a:ea typeface="+mn-ea"/>
                <a:cs typeface="+mn-cs"/>
              </a:rPr>
              <a:t>model </a:t>
            </a:r>
            <a:r>
              <a:rPr lang="en-US" sz="2000" dirty="0" smtClean="0">
                <a:solidFill>
                  <a:schemeClr val="tx1"/>
                </a:solidFill>
                <a:latin typeface="+mn-lt"/>
                <a:ea typeface="+mn-ea"/>
                <a:cs typeface="+mn-cs"/>
              </a:rPr>
              <a:t>development</a:t>
            </a:r>
          </a:p>
          <a:p>
            <a:pPr lvl="1"/>
            <a:r>
              <a:rPr lang="en-US" sz="2000" dirty="0">
                <a:ea typeface="+mn-ea"/>
                <a:cs typeface="+mn-cs"/>
              </a:rPr>
              <a:t>M</a:t>
            </a:r>
            <a:r>
              <a:rPr lang="en-US" sz="2000" dirty="0" smtClean="0">
                <a:solidFill>
                  <a:schemeClr val="tx1"/>
                </a:solidFill>
                <a:latin typeface="+mn-lt"/>
                <a:ea typeface="+mn-ea"/>
                <a:cs typeface="+mn-cs"/>
              </a:rPr>
              <a:t>odeling </a:t>
            </a:r>
            <a:r>
              <a:rPr lang="en-US" sz="2000" dirty="0">
                <a:solidFill>
                  <a:schemeClr val="tx1"/>
                </a:solidFill>
                <a:latin typeface="+mn-lt"/>
                <a:ea typeface="+mn-ea"/>
                <a:cs typeface="+mn-cs"/>
              </a:rPr>
              <a:t>techniques </a:t>
            </a:r>
            <a:endParaRPr lang="en-US" sz="2000" dirty="0" smtClean="0">
              <a:solidFill>
                <a:schemeClr val="tx1"/>
              </a:solidFill>
              <a:latin typeface="+mn-lt"/>
              <a:ea typeface="+mn-ea"/>
              <a:cs typeface="+mn-cs"/>
            </a:endParaRPr>
          </a:p>
          <a:p>
            <a:r>
              <a:rPr lang="en-US" dirty="0" smtClean="0"/>
              <a:t>Use-case: Internet </a:t>
            </a:r>
            <a:r>
              <a:rPr lang="en-US" dirty="0"/>
              <a:t>search in </a:t>
            </a:r>
            <a:r>
              <a:rPr lang="en-US" dirty="0" smtClean="0"/>
              <a:t>the claim process</a:t>
            </a:r>
            <a:endParaRPr lang="en-US" dirty="0"/>
          </a:p>
          <a:p>
            <a:pPr>
              <a:lnSpc>
                <a:spcPct val="80000"/>
              </a:lnSpc>
            </a:pPr>
            <a:endParaRPr lang="ru-RU"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7315200" cy="715962"/>
          </a:xfrm>
        </p:spPr>
        <p:txBody>
          <a:bodyPr/>
          <a:lstStyle/>
          <a:p>
            <a:r>
              <a:rPr lang="en-US" sz="3200" dirty="0" smtClean="0">
                <a:solidFill>
                  <a:schemeClr val="bg1"/>
                </a:solidFill>
                <a:latin typeface="+mj-lt"/>
              </a:rPr>
              <a:t>What is NEXT?</a:t>
            </a:r>
            <a:endParaRPr lang="en-US" sz="3200" dirty="0">
              <a:solidFill>
                <a:schemeClr val="bg1"/>
              </a:solidFill>
              <a:latin typeface="+mj-lt"/>
            </a:endParaRPr>
          </a:p>
        </p:txBody>
      </p:sp>
      <p:sp>
        <p:nvSpPr>
          <p:cNvPr id="6" name="Content Placeholder 5"/>
          <p:cNvSpPr>
            <a:spLocks noGrp="1"/>
          </p:cNvSpPr>
          <p:nvPr>
            <p:ph idx="1"/>
          </p:nvPr>
        </p:nvSpPr>
        <p:spPr>
          <a:xfrm>
            <a:off x="457200" y="2057400"/>
            <a:ext cx="8382000" cy="3810000"/>
          </a:xfrm>
        </p:spPr>
        <p:txBody>
          <a:bodyPr/>
          <a:lstStyle/>
          <a:p>
            <a:pPr marL="0" indent="0">
              <a:buNone/>
            </a:pPr>
            <a:r>
              <a:rPr lang="en-US" sz="3600" dirty="0" smtClean="0">
                <a:latin typeface="+mn-lt"/>
              </a:rPr>
              <a:t>“NEXT </a:t>
            </a:r>
            <a:r>
              <a:rPr lang="en-US" sz="3600" dirty="0">
                <a:latin typeface="+mn-lt"/>
              </a:rPr>
              <a:t>is a machine learning system that runs in the cloud and makes it easy to develop, evaluate, and apply </a:t>
            </a:r>
            <a:r>
              <a:rPr lang="en-US" sz="3600" dirty="0">
                <a:solidFill>
                  <a:srgbClr val="FF0000"/>
                </a:solidFill>
                <a:latin typeface="+mn-lt"/>
              </a:rPr>
              <a:t>active learning</a:t>
            </a:r>
            <a:r>
              <a:rPr lang="en-US" sz="3600" dirty="0">
                <a:latin typeface="+mn-lt"/>
              </a:rPr>
              <a:t> in the real-world</a:t>
            </a:r>
            <a:r>
              <a:rPr lang="en-US" sz="3600" dirty="0" smtClean="0">
                <a:latin typeface="+mn-lt"/>
              </a:rPr>
              <a:t>.”</a:t>
            </a:r>
          </a:p>
          <a:p>
            <a:pPr marL="0" indent="0">
              <a:buNone/>
            </a:pPr>
            <a:endParaRPr lang="en-US" sz="3600" dirty="0"/>
          </a:p>
          <a:p>
            <a:pPr marL="0" indent="0">
              <a:buNone/>
            </a:pPr>
            <a:r>
              <a:rPr lang="en-US" sz="3600" dirty="0"/>
              <a:t>http://</a:t>
            </a:r>
            <a:r>
              <a:rPr lang="en-US" sz="3600" dirty="0" err="1"/>
              <a:t>nextml.org</a:t>
            </a:r>
            <a:r>
              <a:rPr lang="en-US" sz="3600" dirty="0"/>
              <a:t>/</a:t>
            </a:r>
            <a:endParaRPr lang="en-US" sz="3600" dirty="0">
              <a:latin typeface="+mn-lt"/>
            </a:endParaRPr>
          </a:p>
        </p:txBody>
      </p:sp>
      <p:sp>
        <p:nvSpPr>
          <p:cNvPr id="9" name="TextBox 8"/>
          <p:cNvSpPr txBox="1"/>
          <p:nvPr/>
        </p:nvSpPr>
        <p:spPr>
          <a:xfrm>
            <a:off x="4419600" y="6477000"/>
            <a:ext cx="2819400" cy="304800"/>
          </a:xfrm>
          <a:prstGeom prst="rect">
            <a:avLst/>
          </a:prstGeom>
          <a:noFill/>
        </p:spPr>
        <p:txBody>
          <a:bodyPr wrap="none" rtlCol="0">
            <a:normAutofit/>
          </a:bodyPr>
          <a:lstStyle/>
          <a:p>
            <a:pPr marL="91440">
              <a:tabLst>
                <a:tab pos="91440" algn="l"/>
              </a:tabLst>
            </a:pPr>
            <a:r>
              <a:rPr lang="en-US" sz="1200" dirty="0" smtClean="0">
                <a:solidFill>
                  <a:schemeClr val="accent1"/>
                </a:solidFill>
              </a:rPr>
              <a:t>Source: </a:t>
            </a:r>
            <a:r>
              <a:rPr lang="en-US" sz="1200" dirty="0">
                <a:solidFill>
                  <a:schemeClr val="accent1"/>
                </a:solidFill>
              </a:rPr>
              <a:t>https://github.com/nextml/next/</a:t>
            </a:r>
            <a:endParaRPr lang="en-US" sz="1200" dirty="0" smtClean="0">
              <a:solidFill>
                <a:schemeClr val="accent1"/>
              </a:solidFill>
            </a:endParaRPr>
          </a:p>
        </p:txBody>
      </p:sp>
    </p:spTree>
    <p:extLst>
      <p:ext uri="{BB962C8B-B14F-4D97-AF65-F5344CB8AC3E}">
        <p14:creationId xmlns:p14="http://schemas.microsoft.com/office/powerpoint/2010/main" val="117588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76200" y="2057400"/>
            <a:ext cx="8915400" cy="2971800"/>
          </a:xfrm>
          <a:prstGeom prst="rect">
            <a:avLst/>
          </a:prstGeom>
          <a:noFill/>
          <a:ln>
            <a:solidFill>
              <a:schemeClr val="accent5"/>
            </a:solidFill>
          </a:ln>
          <a:effectLst>
            <a:outerShdw blurRad="50800" dist="254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3657600" y="1219200"/>
            <a:ext cx="1905000" cy="715962"/>
          </a:xfrm>
        </p:spPr>
        <p:txBody>
          <a:bodyPr/>
          <a:lstStyle/>
          <a:p>
            <a:r>
              <a:rPr lang="en-US" dirty="0" smtClean="0">
                <a:latin typeface="+mj-lt"/>
              </a:rPr>
              <a:t>NEXT</a:t>
            </a:r>
            <a:endParaRPr lang="en-US" dirty="0">
              <a:latin typeface="+mj-lt"/>
            </a:endParaRPr>
          </a:p>
        </p:txBody>
      </p:sp>
      <p:sp>
        <p:nvSpPr>
          <p:cNvPr id="3" name="Content Placeholder 2"/>
          <p:cNvSpPr>
            <a:spLocks noGrp="1"/>
          </p:cNvSpPr>
          <p:nvPr>
            <p:ph idx="1"/>
          </p:nvPr>
        </p:nvSpPr>
        <p:spPr>
          <a:xfrm>
            <a:off x="304800" y="-76200"/>
            <a:ext cx="8229600" cy="1066799"/>
          </a:xfrm>
        </p:spPr>
        <p:txBody>
          <a:bodyPr/>
          <a:lstStyle/>
          <a:p>
            <a:pPr marL="0" indent="0">
              <a:buNone/>
            </a:pPr>
            <a:r>
              <a:rPr lang="en-US" dirty="0" smtClean="0">
                <a:solidFill>
                  <a:schemeClr val="bg1"/>
                </a:solidFill>
                <a:latin typeface="+mn-lt"/>
              </a:rPr>
              <a:t>NEXT provides the architecture to enrich </a:t>
            </a:r>
            <a:r>
              <a:rPr lang="en-US" b="1" dirty="0" smtClean="0">
                <a:solidFill>
                  <a:schemeClr val="bg1"/>
                </a:solidFill>
                <a:latin typeface="+mn-lt"/>
              </a:rPr>
              <a:t>machine-learning</a:t>
            </a:r>
            <a:r>
              <a:rPr lang="en-US" dirty="0" smtClean="0">
                <a:solidFill>
                  <a:schemeClr val="bg1"/>
                </a:solidFill>
                <a:latin typeface="+mn-lt"/>
              </a:rPr>
              <a:t> with human feedback</a:t>
            </a:r>
            <a:endParaRPr lang="en-US" dirty="0">
              <a:solidFill>
                <a:schemeClr val="bg1"/>
              </a:solidFill>
              <a:latin typeface="+mn-lt"/>
            </a:endParaRPr>
          </a:p>
        </p:txBody>
      </p:sp>
      <p:sp>
        <p:nvSpPr>
          <p:cNvPr id="5" name="TextBox 4"/>
          <p:cNvSpPr txBox="1"/>
          <p:nvPr/>
        </p:nvSpPr>
        <p:spPr>
          <a:xfrm>
            <a:off x="304800" y="5257800"/>
            <a:ext cx="8153400" cy="1219200"/>
          </a:xfrm>
          <a:prstGeom prst="rect">
            <a:avLst/>
          </a:prstGeom>
          <a:noFill/>
        </p:spPr>
        <p:txBody>
          <a:bodyPr wrap="square" rtlCol="0">
            <a:noAutofit/>
          </a:bodyPr>
          <a:lstStyle/>
          <a:p>
            <a:pPr marL="91440" algn="ctr">
              <a:tabLst>
                <a:tab pos="91440" algn="l"/>
              </a:tabLst>
            </a:pPr>
            <a:r>
              <a:rPr lang="en-US" sz="3200" dirty="0" smtClean="0"/>
              <a:t>NEXT is open-source, integrates with our existing code, and can scale to our needs</a:t>
            </a:r>
          </a:p>
        </p:txBody>
      </p:sp>
      <p:sp>
        <p:nvSpPr>
          <p:cNvPr id="7" name="Flowchart: Magnetic Disk 6"/>
          <p:cNvSpPr/>
          <p:nvPr/>
        </p:nvSpPr>
        <p:spPr>
          <a:xfrm>
            <a:off x="228600" y="2209800"/>
            <a:ext cx="1026695" cy="6722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Local Database</a:t>
            </a:r>
            <a:endParaRPr lang="en-US" sz="1400" dirty="0"/>
          </a:p>
        </p:txBody>
      </p:sp>
      <p:sp>
        <p:nvSpPr>
          <p:cNvPr id="8" name="Flowchart: Display 7"/>
          <p:cNvSpPr/>
          <p:nvPr/>
        </p:nvSpPr>
        <p:spPr>
          <a:xfrm>
            <a:off x="5715000" y="3442556"/>
            <a:ext cx="1371600" cy="612648"/>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 Interface</a:t>
            </a:r>
            <a:endParaRPr lang="en-US" sz="1400" dirty="0"/>
          </a:p>
        </p:txBody>
      </p:sp>
      <p:sp>
        <p:nvSpPr>
          <p:cNvPr id="10" name="Flowchart: Process 9"/>
          <p:cNvSpPr/>
          <p:nvPr/>
        </p:nvSpPr>
        <p:spPr>
          <a:xfrm>
            <a:off x="228600" y="4225571"/>
            <a:ext cx="1038727"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Spark</a:t>
            </a:r>
            <a:endParaRPr lang="en-US" dirty="0"/>
          </a:p>
        </p:txBody>
      </p:sp>
      <p:sp>
        <p:nvSpPr>
          <p:cNvPr id="11" name="Flowchart: Preparation 10"/>
          <p:cNvSpPr/>
          <p:nvPr/>
        </p:nvSpPr>
        <p:spPr>
          <a:xfrm>
            <a:off x="1524000" y="2723548"/>
            <a:ext cx="1524000" cy="61264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Data Manager</a:t>
            </a:r>
          </a:p>
        </p:txBody>
      </p:sp>
      <p:sp>
        <p:nvSpPr>
          <p:cNvPr id="12" name="Flowchart: Magnetic Disk 11"/>
          <p:cNvSpPr/>
          <p:nvPr/>
        </p:nvSpPr>
        <p:spPr>
          <a:xfrm>
            <a:off x="228600" y="3197352"/>
            <a:ext cx="1038727"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Hadoop</a:t>
            </a:r>
            <a:endParaRPr lang="en-US" sz="1400" dirty="0"/>
          </a:p>
        </p:txBody>
      </p:sp>
      <p:sp>
        <p:nvSpPr>
          <p:cNvPr id="13" name="Flowchart: Preparation 12"/>
          <p:cNvSpPr/>
          <p:nvPr/>
        </p:nvSpPr>
        <p:spPr>
          <a:xfrm>
            <a:off x="1524000" y="4225571"/>
            <a:ext cx="1600200" cy="61264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Algorithm</a:t>
            </a:r>
          </a:p>
          <a:p>
            <a:pPr algn="ctr"/>
            <a:r>
              <a:rPr lang="en-US" sz="1400" dirty="0" smtClean="0"/>
              <a:t>Manager</a:t>
            </a:r>
            <a:endParaRPr lang="en-US" sz="1400" dirty="0"/>
          </a:p>
        </p:txBody>
      </p:sp>
      <p:sp>
        <p:nvSpPr>
          <p:cNvPr id="14" name="Flowchart: Process 13"/>
          <p:cNvSpPr/>
          <p:nvPr/>
        </p:nvSpPr>
        <p:spPr>
          <a:xfrm>
            <a:off x="3317134" y="2971800"/>
            <a:ext cx="116083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Experiment</a:t>
            </a:r>
            <a:endParaRPr lang="en-US" sz="1400" dirty="0"/>
          </a:p>
        </p:txBody>
      </p:sp>
      <p:sp>
        <p:nvSpPr>
          <p:cNvPr id="16" name="Flowchart: Process 15"/>
          <p:cNvSpPr/>
          <p:nvPr/>
        </p:nvSpPr>
        <p:spPr>
          <a:xfrm>
            <a:off x="4572000" y="3442556"/>
            <a:ext cx="10668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API</a:t>
            </a:r>
            <a:endParaRPr lang="en-US" sz="1400" dirty="0"/>
          </a:p>
        </p:txBody>
      </p:sp>
      <p:cxnSp>
        <p:nvCxnSpPr>
          <p:cNvPr id="21" name="Straight Connector 20"/>
          <p:cNvCxnSpPr>
            <a:stCxn id="8" idx="1"/>
            <a:endCxn id="16" idx="3"/>
          </p:cNvCxnSpPr>
          <p:nvPr/>
        </p:nvCxnSpPr>
        <p:spPr>
          <a:xfrm flipH="1">
            <a:off x="5638800" y="3748880"/>
            <a:ext cx="76200" cy="0"/>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1"/>
            <a:endCxn id="14" idx="3"/>
          </p:cNvCxnSpPr>
          <p:nvPr/>
        </p:nvCxnSpPr>
        <p:spPr>
          <a:xfrm flipH="1" flipV="1">
            <a:off x="4477966" y="3278124"/>
            <a:ext cx="94034" cy="470756"/>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4" idx="3"/>
            <a:endCxn id="16" idx="1"/>
          </p:cNvCxnSpPr>
          <p:nvPr/>
        </p:nvCxnSpPr>
        <p:spPr>
          <a:xfrm flipV="1">
            <a:off x="4477966" y="3748880"/>
            <a:ext cx="94034" cy="516796"/>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4" idx="2"/>
            <a:endCxn id="54" idx="0"/>
          </p:cNvCxnSpPr>
          <p:nvPr/>
        </p:nvCxnSpPr>
        <p:spPr>
          <a:xfrm>
            <a:off x="3897550" y="3584448"/>
            <a:ext cx="29524" cy="301752"/>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4" idx="1"/>
            <a:endCxn id="13" idx="3"/>
          </p:cNvCxnSpPr>
          <p:nvPr/>
        </p:nvCxnSpPr>
        <p:spPr>
          <a:xfrm flipH="1">
            <a:off x="3124200" y="4265676"/>
            <a:ext cx="76199" cy="266219"/>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 idx="1"/>
            <a:endCxn id="11" idx="3"/>
          </p:cNvCxnSpPr>
          <p:nvPr/>
        </p:nvCxnSpPr>
        <p:spPr>
          <a:xfrm flipH="1" flipV="1">
            <a:off x="3048000" y="3029872"/>
            <a:ext cx="269134" cy="248252"/>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1" idx="1"/>
            <a:endCxn id="7" idx="4"/>
          </p:cNvCxnSpPr>
          <p:nvPr/>
        </p:nvCxnSpPr>
        <p:spPr>
          <a:xfrm flipH="1" flipV="1">
            <a:off x="1255295" y="2545922"/>
            <a:ext cx="268705" cy="483950"/>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2" idx="4"/>
            <a:endCxn id="11" idx="1"/>
          </p:cNvCxnSpPr>
          <p:nvPr/>
        </p:nvCxnSpPr>
        <p:spPr>
          <a:xfrm flipV="1">
            <a:off x="1267327" y="3029872"/>
            <a:ext cx="256673" cy="473804"/>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1"/>
            <a:endCxn id="10" idx="3"/>
          </p:cNvCxnSpPr>
          <p:nvPr/>
        </p:nvCxnSpPr>
        <p:spPr>
          <a:xfrm flipH="1">
            <a:off x="1267327" y="4531895"/>
            <a:ext cx="256673" cy="0"/>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4" idx="1"/>
            <a:endCxn id="11" idx="2"/>
          </p:cNvCxnSpPr>
          <p:nvPr/>
        </p:nvCxnSpPr>
        <p:spPr>
          <a:xfrm flipH="1" flipV="1">
            <a:off x="2286000" y="3336196"/>
            <a:ext cx="914399" cy="929480"/>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5146"/>
          <a:stretch/>
        </p:blipFill>
        <p:spPr>
          <a:xfrm>
            <a:off x="7162800" y="2811398"/>
            <a:ext cx="1752600" cy="1861075"/>
          </a:xfrm>
          <a:prstGeom prst="rect">
            <a:avLst/>
          </a:prstGeom>
        </p:spPr>
      </p:pic>
      <p:sp>
        <p:nvSpPr>
          <p:cNvPr id="54" name="Flowchart: Multidocument 53"/>
          <p:cNvSpPr/>
          <p:nvPr/>
        </p:nvSpPr>
        <p:spPr>
          <a:xfrm>
            <a:off x="3200399" y="3886200"/>
            <a:ext cx="1277567" cy="75895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Algorithms</a:t>
            </a:r>
            <a:endParaRPr lang="en-US" sz="1400" dirty="0"/>
          </a:p>
        </p:txBody>
      </p:sp>
      <p:cxnSp>
        <p:nvCxnSpPr>
          <p:cNvPr id="77" name="Straight Connector 76"/>
          <p:cNvCxnSpPr/>
          <p:nvPr/>
        </p:nvCxnSpPr>
        <p:spPr>
          <a:xfrm flipV="1">
            <a:off x="7086600" y="3745408"/>
            <a:ext cx="304800" cy="3472"/>
          </a:xfrm>
          <a:prstGeom prst="line">
            <a:avLst/>
          </a:prstGeom>
          <a:ln w="22225">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395663" y="2545922"/>
            <a:ext cx="5767137" cy="2407078"/>
          </a:xfrm>
          <a:prstGeom prst="rect">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89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200" cy="715962"/>
          </a:xfrm>
        </p:spPr>
        <p:txBody>
          <a:bodyPr/>
          <a:lstStyle/>
          <a:p>
            <a:r>
              <a:rPr lang="en-US" sz="3200" dirty="0" smtClean="0">
                <a:solidFill>
                  <a:schemeClr val="bg1"/>
                </a:solidFill>
              </a:rPr>
              <a:t>NEXT</a:t>
            </a:r>
            <a:endParaRPr lang="en-US" sz="3200" dirty="0">
              <a:solidFill>
                <a:schemeClr val="bg1"/>
              </a:solidFill>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773" b="30900"/>
          <a:stretch/>
        </p:blipFill>
        <p:spPr>
          <a:xfrm>
            <a:off x="1523999" y="2189748"/>
            <a:ext cx="6299199" cy="2991852"/>
          </a:xfrm>
          <a:prstGeom prst="rect">
            <a:avLst/>
          </a:prstGeom>
          <a:blipFill dpi="0" rotWithShape="1">
            <a:blip r:embed="rId5"/>
            <a:srcRect/>
            <a:tile tx="0" ty="0" sx="100000" sy="100000" flip="y" algn="tl"/>
          </a:blipFill>
          <a:ln>
            <a:noFill/>
          </a:ln>
          <a:effectLst>
            <a:outerShdw blurRad="292100" dist="139700" dir="2700000" algn="tl" rotWithShape="0">
              <a:srgbClr val="333333">
                <a:alpha val="65000"/>
              </a:srgbClr>
            </a:outerShdw>
          </a:effectLst>
        </p:spPr>
      </p:pic>
      <p:sp>
        <p:nvSpPr>
          <p:cNvPr id="8" name="TextBox 7"/>
          <p:cNvSpPr txBox="1"/>
          <p:nvPr/>
        </p:nvSpPr>
        <p:spPr>
          <a:xfrm>
            <a:off x="762000" y="1046748"/>
            <a:ext cx="7620000" cy="1143000"/>
          </a:xfrm>
          <a:prstGeom prst="rect">
            <a:avLst/>
          </a:prstGeom>
          <a:noFill/>
        </p:spPr>
        <p:txBody>
          <a:bodyPr wrap="square" rtlCol="0">
            <a:normAutofit fontScale="92500"/>
          </a:bodyPr>
          <a:lstStyle/>
          <a:p>
            <a:pPr marL="91440" algn="ctr">
              <a:tabLst>
                <a:tab pos="91440" algn="l"/>
              </a:tabLst>
            </a:pPr>
            <a:r>
              <a:rPr lang="en-US" sz="3200" dirty="0" smtClean="0"/>
              <a:t>NEXT starts a server and provides a URL to send to users to </a:t>
            </a:r>
            <a:r>
              <a:rPr lang="en-US" sz="3200" b="1" dirty="0" smtClean="0">
                <a:solidFill>
                  <a:schemeClr val="accent2"/>
                </a:solidFill>
              </a:rPr>
              <a:t>crowdsource</a:t>
            </a:r>
            <a:r>
              <a:rPr lang="en-US" sz="3200" dirty="0" smtClean="0"/>
              <a:t> data:</a:t>
            </a:r>
          </a:p>
        </p:txBody>
      </p:sp>
      <p:sp>
        <p:nvSpPr>
          <p:cNvPr id="9" name="TextBox 8"/>
          <p:cNvSpPr txBox="1"/>
          <p:nvPr/>
        </p:nvSpPr>
        <p:spPr>
          <a:xfrm>
            <a:off x="1295400" y="5486400"/>
            <a:ext cx="6553200" cy="914400"/>
          </a:xfrm>
          <a:prstGeom prst="rect">
            <a:avLst/>
          </a:prstGeom>
          <a:noFill/>
        </p:spPr>
        <p:txBody>
          <a:bodyPr wrap="square" rtlCol="0">
            <a:noAutofit/>
          </a:bodyPr>
          <a:lstStyle/>
          <a:p>
            <a:pPr marL="91440" algn="ctr">
              <a:tabLst>
                <a:tab pos="91440" algn="l"/>
              </a:tabLst>
            </a:pPr>
            <a:r>
              <a:rPr lang="en-US" sz="2800" dirty="0" smtClean="0"/>
              <a:t>NEXT automatically processes the answers and updates the algorithms</a:t>
            </a:r>
          </a:p>
        </p:txBody>
      </p:sp>
      <p:sp>
        <p:nvSpPr>
          <p:cNvPr id="3" name="Rectangle 2"/>
          <p:cNvSpPr/>
          <p:nvPr/>
        </p:nvSpPr>
        <p:spPr bwMode="auto">
          <a:xfrm>
            <a:off x="1905000" y="2418348"/>
            <a:ext cx="5257800" cy="32485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t>Is this document relevant to car rental?</a:t>
            </a:r>
            <a:endParaRPr kumimoji="0" 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545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023"/>
            <a:ext cx="7315200" cy="715962"/>
          </a:xfrm>
        </p:spPr>
        <p:txBody>
          <a:bodyPr/>
          <a:lstStyle/>
          <a:p>
            <a:r>
              <a:rPr lang="en-US" sz="3200" dirty="0" smtClean="0">
                <a:solidFill>
                  <a:schemeClr val="bg1"/>
                </a:solidFill>
              </a:rPr>
              <a:t>NEXT</a:t>
            </a:r>
            <a:endParaRPr lang="en-US" sz="3200" dirty="0">
              <a:solidFill>
                <a:schemeClr val="bg1"/>
              </a:solidFill>
            </a:endParaRPr>
          </a:p>
        </p:txBody>
      </p:sp>
      <p:sp>
        <p:nvSpPr>
          <p:cNvPr id="4" name="Slide Number Placeholder 3"/>
          <p:cNvSpPr>
            <a:spLocks noGrp="1"/>
          </p:cNvSpPr>
          <p:nvPr>
            <p:ph type="sldNum" sz="quarter" idx="4294967295"/>
          </p:nvPr>
        </p:nvSpPr>
        <p:spPr>
          <a:xfrm>
            <a:off x="6553200" y="6483776"/>
            <a:ext cx="2133600" cy="365125"/>
          </a:xfrm>
          <a:prstGeom prst="rect">
            <a:avLst/>
          </a:prstGeom>
        </p:spPr>
        <p:txBody>
          <a:bodyPr/>
          <a:lstStyle/>
          <a:p>
            <a:pPr>
              <a:defRPr/>
            </a:pPr>
            <a:fld id="{E0A9EB9A-40E9-46EF-B26C-299C98296954}" type="slidenum">
              <a:rPr lang="en-US" smtClean="0">
                <a:solidFill>
                  <a:prstClr val="black">
                    <a:tint val="75000"/>
                  </a:prstClr>
                </a:solidFill>
              </a:rPr>
              <a:pPr>
                <a:defRPr/>
              </a:pPr>
              <a:t>23</a:t>
            </a:fld>
            <a:endParaRPr lang="en-US" dirty="0">
              <a:solidFill>
                <a:prstClr val="black">
                  <a:tint val="75000"/>
                </a:prstClr>
              </a:solidFill>
            </a:endParaRPr>
          </a:p>
        </p:txBody>
      </p:sp>
      <p:sp>
        <p:nvSpPr>
          <p:cNvPr id="7" name="TextBox 6"/>
          <p:cNvSpPr txBox="1"/>
          <p:nvPr/>
        </p:nvSpPr>
        <p:spPr>
          <a:xfrm>
            <a:off x="144861" y="1295400"/>
            <a:ext cx="5181600" cy="2482515"/>
          </a:xfrm>
          <a:prstGeom prst="rect">
            <a:avLst/>
          </a:prstGeom>
          <a:noFill/>
        </p:spPr>
        <p:txBody>
          <a:bodyPr wrap="square" rtlCol="0">
            <a:normAutofit/>
          </a:bodyPr>
          <a:lstStyle/>
          <a:p>
            <a:pPr marL="91440">
              <a:tabLst>
                <a:tab pos="91440" algn="l"/>
              </a:tabLst>
            </a:pPr>
            <a:r>
              <a:rPr lang="en-US" sz="3200" dirty="0" smtClean="0"/>
              <a:t>NEXT provides real-time diagnostics and performance data</a:t>
            </a:r>
            <a:r>
              <a:rPr lang="en-US" sz="3200" dirty="0"/>
              <a:t> </a:t>
            </a:r>
            <a:r>
              <a:rPr lang="en-US" sz="3200" dirty="0" smtClean="0"/>
              <a:t>via customizable dashboards</a:t>
            </a:r>
          </a:p>
        </p:txBody>
      </p:sp>
      <p:pic>
        <p:nvPicPr>
          <p:cNvPr id="1026" name="Picture 2" descr="C:\Users\dmc073\amfam_projects\code\sda_internswork\DevinConathan\dash_screen2.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9" t="12681" r="34269"/>
          <a:stretch/>
        </p:blipFill>
        <p:spPr bwMode="auto">
          <a:xfrm>
            <a:off x="5562600" y="1066800"/>
            <a:ext cx="3432191" cy="5701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dmc073\amfam_projects\code\sda_internswork\DevinConathan\dashboard_screen.png"/>
          <p:cNvPicPr>
            <a:picLocks noChangeAspect="1" noChangeArrowheads="1"/>
          </p:cNvPicPr>
          <p:nvPr/>
        </p:nvPicPr>
        <p:blipFill rotWithShape="1">
          <a:blip r:embed="rId3">
            <a:extLst>
              <a:ext uri="{28A0092B-C50C-407E-A947-70E740481C1C}">
                <a14:useLocalDpi xmlns:a14="http://schemas.microsoft.com/office/drawing/2010/main" val="0"/>
              </a:ext>
            </a:extLst>
          </a:blip>
          <a:srcRect l="14084" t="24202" r="14523" b="11165"/>
          <a:stretch/>
        </p:blipFill>
        <p:spPr bwMode="auto">
          <a:xfrm>
            <a:off x="504967" y="3549315"/>
            <a:ext cx="4404522" cy="2990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3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200" cy="715962"/>
          </a:xfrm>
        </p:spPr>
        <p:txBody>
          <a:bodyPr/>
          <a:lstStyle/>
          <a:p>
            <a:r>
              <a:rPr lang="en-US" sz="3200" dirty="0" smtClean="0">
                <a:solidFill>
                  <a:schemeClr val="bg1"/>
                </a:solidFill>
              </a:rPr>
              <a:t>NEXT</a:t>
            </a:r>
            <a:endParaRPr lang="en-US" sz="3200" dirty="0">
              <a:solidFill>
                <a:schemeClr val="bg1"/>
              </a:solidFill>
            </a:endParaRPr>
          </a:p>
        </p:txBody>
      </p:sp>
      <p:sp>
        <p:nvSpPr>
          <p:cNvPr id="5" name="TextBox 4"/>
          <p:cNvSpPr txBox="1"/>
          <p:nvPr/>
        </p:nvSpPr>
        <p:spPr>
          <a:xfrm>
            <a:off x="-76200" y="1143000"/>
            <a:ext cx="9144000" cy="4724400"/>
          </a:xfrm>
          <a:prstGeom prst="rect">
            <a:avLst/>
          </a:prstGeom>
          <a:noFill/>
        </p:spPr>
        <p:txBody>
          <a:bodyPr wrap="square" rtlCol="0">
            <a:normAutofit fontScale="92500" lnSpcReduction="10000"/>
          </a:bodyPr>
          <a:lstStyle/>
          <a:p>
            <a:pPr marL="91440">
              <a:tabLst>
                <a:tab pos="91440" algn="l"/>
              </a:tabLst>
            </a:pPr>
            <a:r>
              <a:rPr lang="en-US" sz="3200" dirty="0" smtClean="0"/>
              <a:t>NEXT can be used anywhere where human feedback is needed in machine learning:</a:t>
            </a:r>
          </a:p>
          <a:p>
            <a:pPr marL="91440">
              <a:tabLst>
                <a:tab pos="91440" algn="l"/>
              </a:tabLst>
            </a:pPr>
            <a:endParaRPr lang="en-US" sz="3200" dirty="0" smtClean="0"/>
          </a:p>
          <a:p>
            <a:pPr marL="548640" indent="-457200" algn="l">
              <a:buFont typeface="Arial" pitchFamily="34" charset="0"/>
              <a:buChar char="•"/>
              <a:tabLst>
                <a:tab pos="91440" algn="l"/>
              </a:tabLst>
            </a:pPr>
            <a:r>
              <a:rPr lang="en-US" sz="3200" dirty="0" smtClean="0"/>
              <a:t>Semi-supervised and supervised machine learning</a:t>
            </a:r>
          </a:p>
          <a:p>
            <a:pPr marL="548640" indent="-457200" algn="l">
              <a:buFont typeface="Arial" pitchFamily="34" charset="0"/>
              <a:buChar char="•"/>
              <a:tabLst>
                <a:tab pos="91440" algn="l"/>
              </a:tabLst>
            </a:pPr>
            <a:r>
              <a:rPr lang="en-US" sz="3200" dirty="0" smtClean="0"/>
              <a:t>Text mining, image processing, speech recognition</a:t>
            </a:r>
          </a:p>
          <a:p>
            <a:pPr marL="548640" indent="-457200" algn="l">
              <a:buFont typeface="Arial" pitchFamily="34" charset="0"/>
              <a:buChar char="•"/>
              <a:tabLst>
                <a:tab pos="91440" algn="l"/>
              </a:tabLst>
            </a:pPr>
            <a:r>
              <a:rPr lang="en-US" sz="3200" dirty="0" smtClean="0"/>
              <a:t>Acquiring labels for unlabeled data</a:t>
            </a:r>
          </a:p>
          <a:p>
            <a:pPr marL="548640" indent="-457200" algn="l">
              <a:buFont typeface="Arial" pitchFamily="34" charset="0"/>
              <a:buChar char="•"/>
              <a:tabLst>
                <a:tab pos="91440" algn="l"/>
              </a:tabLst>
            </a:pPr>
            <a:r>
              <a:rPr lang="en-US" sz="3200" dirty="0" smtClean="0"/>
              <a:t>Running multiple algorithms in parallel to compare performance</a:t>
            </a:r>
          </a:p>
          <a:p>
            <a:pPr marL="548640" indent="-457200" algn="l">
              <a:buFont typeface="Arial" pitchFamily="34" charset="0"/>
              <a:buChar char="•"/>
              <a:tabLst>
                <a:tab pos="91440" algn="l"/>
              </a:tabLst>
            </a:pPr>
            <a:r>
              <a:rPr lang="en-US" sz="3200" dirty="0" smtClean="0"/>
              <a:t>Evaluating and validating existing models</a:t>
            </a:r>
          </a:p>
        </p:txBody>
      </p:sp>
    </p:spTree>
    <p:extLst>
      <p:ext uri="{BB962C8B-B14F-4D97-AF65-F5344CB8AC3E}">
        <p14:creationId xmlns:p14="http://schemas.microsoft.com/office/powerpoint/2010/main" val="3273758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2400" y="157163"/>
            <a:ext cx="9296400" cy="715962"/>
          </a:xfrm>
          <a:effectLst>
            <a:outerShdw dist="17961" dir="2700000" algn="ctr" rotWithShape="0">
              <a:schemeClr val="tx2"/>
            </a:outerShdw>
          </a:effectLst>
        </p:spPr>
        <p:txBody>
          <a:bodyPr/>
          <a:lstStyle/>
          <a:p>
            <a:r>
              <a:rPr lang="en-US" sz="3200" dirty="0" smtClean="0">
                <a:solidFill>
                  <a:schemeClr val="bg1"/>
                </a:solidFill>
              </a:rPr>
              <a:t>Classifiers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87137"/>
            <a:ext cx="1747452" cy="22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398925"/>
            <a:ext cx="7543800" cy="3785652"/>
          </a:xfrm>
          <a:prstGeom prst="rect">
            <a:avLst/>
          </a:prstGeom>
          <a:noFill/>
        </p:spPr>
        <p:txBody>
          <a:bodyPr wrap="square" rtlCol="0">
            <a:spAutoFit/>
          </a:bodyPr>
          <a:lstStyle/>
          <a:p>
            <a:pPr marL="800100" lvl="1" indent="-342900" algn="l">
              <a:buFont typeface="Arial" panose="020B0604020202020204" pitchFamily="34" charset="0"/>
              <a:buChar char="•"/>
            </a:pPr>
            <a:r>
              <a:rPr lang="en-US" sz="2000" dirty="0" smtClean="0"/>
              <a:t>For the active learning process it is preferable to consider models that:</a:t>
            </a:r>
          </a:p>
          <a:p>
            <a:pPr marL="1257300" lvl="2" indent="-342900" algn="l">
              <a:buFont typeface="Arial" panose="020B0604020202020204" pitchFamily="34" charset="0"/>
              <a:buChar char="•"/>
            </a:pPr>
            <a:r>
              <a:rPr lang="en-US" sz="2000" dirty="0" smtClean="0"/>
              <a:t>Can be trained in a fast manner to reduce waiting time for human feedback (labeling) </a:t>
            </a:r>
          </a:p>
          <a:p>
            <a:pPr marL="1257300" lvl="2" indent="-342900" algn="l">
              <a:buFont typeface="Arial" panose="020B0604020202020204" pitchFamily="34" charset="0"/>
              <a:buChar char="•"/>
            </a:pPr>
            <a:r>
              <a:rPr lang="en-US" sz="2000" dirty="0" smtClean="0"/>
              <a:t>Can be retrained in an incremental fashion since the labeled data set grows incrementally (updating)</a:t>
            </a:r>
          </a:p>
          <a:p>
            <a:pPr marL="800100" lvl="1" indent="-342900" algn="l">
              <a:buFont typeface="Arial" panose="020B0604020202020204" pitchFamily="34" charset="0"/>
              <a:buChar char="•"/>
            </a:pPr>
            <a:r>
              <a:rPr lang="en-US" sz="2000" dirty="0" smtClean="0"/>
              <a:t>We consider several models (Logistic Regression, SVMs, LS-SVMS, Random forest, Bayesian approaches) for the AL loop.</a:t>
            </a:r>
          </a:p>
          <a:p>
            <a:pPr marL="800100" lvl="1" indent="-342900" algn="l">
              <a:buFont typeface="Arial" panose="020B0604020202020204" pitchFamily="34" charset="0"/>
              <a:buChar char="•"/>
            </a:pPr>
            <a:r>
              <a:rPr lang="en-US" sz="2000" dirty="0" smtClean="0"/>
              <a:t>Once the AL loop converges a final model we will consider</a:t>
            </a:r>
          </a:p>
          <a:p>
            <a:pPr lvl="1" algn="l"/>
            <a:r>
              <a:rPr lang="en-US" sz="2000" dirty="0" smtClean="0"/>
              <a:t>more complex models such as deep learning, </a:t>
            </a:r>
            <a:r>
              <a:rPr lang="en-US" sz="2000" dirty="0"/>
              <a:t>s</a:t>
            </a:r>
            <a:r>
              <a:rPr lang="en-US" sz="2000" dirty="0" smtClean="0"/>
              <a:t>emi-supervised approaches.</a:t>
            </a:r>
          </a:p>
        </p:txBody>
      </p:sp>
      <p:pic>
        <p:nvPicPr>
          <p:cNvPr id="1026" name="Picture 2" descr="https://lh3.googleusercontent.com/proxy/C_W0l0SWtJcrQGj5Wam51ur86LIOOnjFVbiLW_JDubHYqwK9GA_DdjTZgturvLlcmCohioWNghFaAcC1V-RuKuVF-QwuBpqawXdnvR1jAH64q2hE0AApouVDGy3S6TlcVHA=w426-h2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105400"/>
            <a:ext cx="3319848" cy="152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92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971800" y="1219200"/>
            <a:ext cx="5715000" cy="1219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686800" cy="715962"/>
          </a:xfrm>
        </p:spPr>
        <p:txBody>
          <a:bodyPr/>
          <a:lstStyle/>
          <a:p>
            <a:r>
              <a:rPr lang="en-US" sz="3200" dirty="0" smtClean="0">
                <a:solidFill>
                  <a:schemeClr val="bg1"/>
                </a:solidFill>
              </a:rPr>
              <a:t>Use-case: Using claims-related concepts for insurance predictive models</a:t>
            </a:r>
            <a:endParaRPr lang="en-US" sz="3200" dirty="0">
              <a:solidFill>
                <a:schemeClr val="bg1"/>
              </a:solidFill>
            </a:endParaRPr>
          </a:p>
        </p:txBody>
      </p:sp>
      <p:graphicFrame>
        <p:nvGraphicFramePr>
          <p:cNvPr id="6" name="Diagram 5"/>
          <p:cNvGraphicFramePr/>
          <p:nvPr>
            <p:extLst>
              <p:ext uri="{D42A27DB-BD31-4B8C-83A1-F6EECF244321}">
                <p14:modId xmlns:p14="http://schemas.microsoft.com/office/powerpoint/2010/main" val="352406219"/>
              </p:ext>
            </p:extLst>
          </p:nvPr>
        </p:nvGraphicFramePr>
        <p:xfrm>
          <a:off x="228600" y="914400"/>
          <a:ext cx="2209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200400" y="1600200"/>
            <a:ext cx="2133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Concept features</a:t>
            </a:r>
            <a:endParaRPr lang="en-US" dirty="0"/>
          </a:p>
        </p:txBody>
      </p:sp>
      <p:sp>
        <p:nvSpPr>
          <p:cNvPr id="9" name="Rounded Rectangle 8"/>
          <p:cNvSpPr/>
          <p:nvPr/>
        </p:nvSpPr>
        <p:spPr>
          <a:xfrm>
            <a:off x="6324600" y="1600200"/>
            <a:ext cx="2133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Structured data features</a:t>
            </a:r>
            <a:endParaRPr lang="en-US" dirty="0"/>
          </a:p>
        </p:txBody>
      </p:sp>
      <p:sp>
        <p:nvSpPr>
          <p:cNvPr id="10" name="TextBox 9"/>
          <p:cNvSpPr txBox="1"/>
          <p:nvPr/>
        </p:nvSpPr>
        <p:spPr>
          <a:xfrm>
            <a:off x="5257800" y="1219200"/>
            <a:ext cx="914400" cy="914400"/>
          </a:xfrm>
          <a:prstGeom prst="rect">
            <a:avLst/>
          </a:prstGeom>
          <a:noFill/>
        </p:spPr>
        <p:txBody>
          <a:bodyPr wrap="none" rtlCol="0">
            <a:normAutofit/>
          </a:bodyPr>
          <a:lstStyle/>
          <a:p>
            <a:pPr marL="91440">
              <a:tabLst>
                <a:tab pos="91440" algn="l"/>
              </a:tabLst>
            </a:pPr>
            <a:r>
              <a:rPr lang="en-US" sz="2000" dirty="0" smtClean="0"/>
              <a:t>Model features</a:t>
            </a:r>
            <a:endParaRPr lang="en-US" sz="4000" dirty="0" smtClean="0"/>
          </a:p>
        </p:txBody>
      </p:sp>
      <p:sp>
        <p:nvSpPr>
          <p:cNvPr id="11" name="TextBox 10"/>
          <p:cNvSpPr txBox="1"/>
          <p:nvPr/>
        </p:nvSpPr>
        <p:spPr>
          <a:xfrm>
            <a:off x="5410200" y="1600200"/>
            <a:ext cx="914400" cy="914400"/>
          </a:xfrm>
          <a:prstGeom prst="rect">
            <a:avLst/>
          </a:prstGeom>
          <a:noFill/>
        </p:spPr>
        <p:txBody>
          <a:bodyPr wrap="none" rtlCol="0">
            <a:normAutofit/>
          </a:bodyPr>
          <a:lstStyle/>
          <a:p>
            <a:pPr marL="91440">
              <a:tabLst>
                <a:tab pos="91440" algn="l"/>
              </a:tabLst>
            </a:pPr>
            <a:r>
              <a:rPr lang="en-US" sz="4000" dirty="0" smtClean="0"/>
              <a:t>+</a:t>
            </a:r>
          </a:p>
        </p:txBody>
      </p:sp>
      <p:sp>
        <p:nvSpPr>
          <p:cNvPr id="14" name="Bent-Up Arrow 13"/>
          <p:cNvSpPr/>
          <p:nvPr/>
        </p:nvSpPr>
        <p:spPr>
          <a:xfrm>
            <a:off x="2667000" y="2514600"/>
            <a:ext cx="1752600" cy="1447800"/>
          </a:xfrm>
          <a:prstGeom prst="bentUpArrow">
            <a:avLst>
              <a:gd name="adj1" fmla="val 2966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 No </a:t>
            </a:r>
            <a:endParaRPr lang="en-US" dirty="0"/>
          </a:p>
        </p:txBody>
      </p:sp>
      <p:sp>
        <p:nvSpPr>
          <p:cNvPr id="15" name="Right Arrow 14"/>
          <p:cNvSpPr/>
          <p:nvPr/>
        </p:nvSpPr>
        <p:spPr>
          <a:xfrm rot="5400000">
            <a:off x="5486400" y="2667000"/>
            <a:ext cx="8382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914900" y="3505200"/>
            <a:ext cx="2133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Predictive model</a:t>
            </a:r>
            <a:endParaRPr lang="en-US" sz="2500" dirty="0"/>
          </a:p>
        </p:txBody>
      </p:sp>
      <p:sp>
        <p:nvSpPr>
          <p:cNvPr id="17" name="Right Arrow 16"/>
          <p:cNvSpPr/>
          <p:nvPr/>
        </p:nvSpPr>
        <p:spPr>
          <a:xfrm rot="5400000">
            <a:off x="5600700" y="4552950"/>
            <a:ext cx="8382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53000" y="5410200"/>
            <a:ext cx="2133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Flagged Claims</a:t>
            </a:r>
            <a:endParaRPr lang="en-US" sz="2400" dirty="0"/>
          </a:p>
        </p:txBody>
      </p:sp>
      <p:sp>
        <p:nvSpPr>
          <p:cNvPr id="20" name="Right Arrow 19"/>
          <p:cNvSpPr/>
          <p:nvPr/>
        </p:nvSpPr>
        <p:spPr>
          <a:xfrm>
            <a:off x="2667000" y="5410200"/>
            <a:ext cx="1905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Explanations</a:t>
            </a:r>
            <a:endParaRPr lang="en-US" dirty="0"/>
          </a:p>
        </p:txBody>
      </p:sp>
      <p:sp>
        <p:nvSpPr>
          <p:cNvPr id="21" name="TextBox 20"/>
          <p:cNvSpPr txBox="1"/>
          <p:nvPr/>
        </p:nvSpPr>
        <p:spPr>
          <a:xfrm>
            <a:off x="2819400" y="2781300"/>
            <a:ext cx="914400" cy="914400"/>
          </a:xfrm>
          <a:prstGeom prst="rect">
            <a:avLst/>
          </a:prstGeom>
          <a:noFill/>
        </p:spPr>
        <p:txBody>
          <a:bodyPr wrap="none" rtlCol="0">
            <a:normAutofit/>
          </a:bodyPr>
          <a:lstStyle/>
          <a:p>
            <a:pPr marL="91440">
              <a:tabLst>
                <a:tab pos="91440" algn="l"/>
              </a:tabLst>
            </a:pPr>
            <a:r>
              <a:rPr lang="en-US" sz="4000" dirty="0" smtClean="0"/>
              <a:t>#1</a:t>
            </a:r>
          </a:p>
        </p:txBody>
      </p:sp>
      <p:sp>
        <p:nvSpPr>
          <p:cNvPr id="22" name="TextBox 21"/>
          <p:cNvSpPr txBox="1"/>
          <p:nvPr/>
        </p:nvSpPr>
        <p:spPr>
          <a:xfrm>
            <a:off x="2819400" y="4953000"/>
            <a:ext cx="914400" cy="914400"/>
          </a:xfrm>
          <a:prstGeom prst="rect">
            <a:avLst/>
          </a:prstGeom>
          <a:noFill/>
        </p:spPr>
        <p:txBody>
          <a:bodyPr wrap="none" rtlCol="0">
            <a:normAutofit/>
          </a:bodyPr>
          <a:lstStyle/>
          <a:p>
            <a:pPr marL="91440">
              <a:tabLst>
                <a:tab pos="91440" algn="l"/>
              </a:tabLst>
            </a:pPr>
            <a:r>
              <a:rPr lang="en-US" sz="4000" dirty="0" smtClean="0"/>
              <a:t>#2</a:t>
            </a:r>
          </a:p>
        </p:txBody>
      </p:sp>
    </p:spTree>
    <p:extLst>
      <p:ext uri="{BB962C8B-B14F-4D97-AF65-F5344CB8AC3E}">
        <p14:creationId xmlns:p14="http://schemas.microsoft.com/office/powerpoint/2010/main" val="1521851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Examples for Internet research</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540070874"/>
              </p:ext>
            </p:extLst>
          </p:nvPr>
        </p:nvGraphicFramePr>
        <p:xfrm>
          <a:off x="457200" y="1446423"/>
          <a:ext cx="8305800" cy="3622779"/>
        </p:xfrm>
        <a:graphic>
          <a:graphicData uri="http://schemas.openxmlformats.org/drawingml/2006/table">
            <a:tbl>
              <a:tblPr>
                <a:tableStyleId>{5C22544A-7EE6-4342-B048-85BDC9FD1C3A}</a:tableStyleId>
              </a:tblPr>
              <a:tblGrid>
                <a:gridCol w="8305800"/>
              </a:tblGrid>
              <a:tr h="639058">
                <a:tc>
                  <a:txBody>
                    <a:bodyPr/>
                    <a:lstStyle/>
                    <a:p>
                      <a:pPr algn="l" fontAlgn="b"/>
                      <a:r>
                        <a:rPr lang="en-US" sz="1200" u="none" strike="noStrike" dirty="0">
                          <a:effectLst/>
                        </a:rPr>
                        <a:t>Payment Instructions:  00/022025/$500 </a:t>
                      </a:r>
                      <a:r>
                        <a:rPr lang="en-US" sz="1200" u="none" strike="noStrike" dirty="0" err="1">
                          <a:effectLst/>
                        </a:rPr>
                        <a:t>ded</a:t>
                      </a:r>
                      <a:r>
                        <a:rPr lang="en-US" sz="1200" u="none" strike="noStrike" dirty="0">
                          <a:effectLst/>
                        </a:rPr>
                        <a:t>/driver side front and rear door/rental:30/750/no lien  </a:t>
                      </a:r>
                      <a:endParaRPr lang="en-US" sz="1200" b="0" i="0" u="none" strike="noStrike" dirty="0">
                        <a:solidFill>
                          <a:srgbClr val="000000"/>
                        </a:solidFill>
                        <a:effectLst/>
                        <a:latin typeface="Calibri"/>
                      </a:endParaRPr>
                    </a:p>
                  </a:txBody>
                  <a:tcPr marL="8111" marR="8111" marT="8111" marB="0" anchor="b">
                    <a:solidFill>
                      <a:schemeClr val="accent6">
                        <a:lumMod val="60000"/>
                        <a:lumOff val="40000"/>
                      </a:schemeClr>
                    </a:solidFill>
                  </a:tcPr>
                </a:tc>
              </a:tr>
              <a:tr h="639058">
                <a:tc>
                  <a:txBody>
                    <a:bodyPr/>
                    <a:lstStyle/>
                    <a:p>
                      <a:pPr algn="l" fontAlgn="b"/>
                      <a:r>
                        <a:rPr lang="en-US" sz="1200" u="none" strike="noStrike" dirty="0">
                          <a:effectLst/>
                        </a:rPr>
                        <a:t>CONTACT:  Insured </a:t>
                      </a:r>
                      <a:r>
                        <a:rPr lang="en-US" sz="1200" u="none" strike="noStrike" dirty="0" smtClean="0">
                          <a:effectLst/>
                        </a:rPr>
                        <a:t>Luisa</a:t>
                      </a:r>
                      <a:r>
                        <a:rPr lang="en-US" sz="1200" u="none" strike="noStrike" baseline="0" dirty="0" smtClean="0">
                          <a:effectLst/>
                        </a:rPr>
                        <a:t> </a:t>
                      </a:r>
                      <a:r>
                        <a:rPr lang="en-US" sz="1200" u="none" strike="noStrike" dirty="0" smtClean="0">
                          <a:effectLst/>
                        </a:rPr>
                        <a:t>B </a:t>
                      </a:r>
                      <a:r>
                        <a:rPr lang="en-US" sz="1200" u="none" strike="noStrike" dirty="0">
                          <a:effectLst/>
                        </a:rPr>
                        <a:t>reported </a:t>
                      </a:r>
                      <a:r>
                        <a:rPr lang="en-US" sz="1200" u="none" strike="noStrike" dirty="0" err="1">
                          <a:effectLst/>
                        </a:rPr>
                        <a:t>fnol</a:t>
                      </a:r>
                      <a:r>
                        <a:rPr lang="en-US" sz="1200" u="none" strike="noStrike" dirty="0">
                          <a:effectLst/>
                        </a:rPr>
                        <a:t> from </a:t>
                      </a:r>
                      <a:r>
                        <a:rPr lang="en-US" sz="1200" u="none" strike="noStrike" dirty="0" smtClean="0">
                          <a:effectLst/>
                        </a:rPr>
                        <a:t>(xxx) xxx-</a:t>
                      </a:r>
                      <a:r>
                        <a:rPr lang="en-US" sz="1200" u="none" strike="noStrike" dirty="0" err="1" smtClean="0">
                          <a:effectLst/>
                        </a:rPr>
                        <a:t>xxxx</a:t>
                      </a:r>
                      <a:r>
                        <a:rPr lang="en-US" sz="1200" u="none" strike="noStrike" dirty="0" smtClean="0">
                          <a:effectLst/>
                        </a:rPr>
                        <a:t> </a:t>
                      </a:r>
                      <a:r>
                        <a:rPr lang="en-US" sz="1200" u="none" strike="noStrike" dirty="0">
                          <a:effectLst/>
                        </a:rPr>
                        <a:t>. Claim acknowledged   Advised contact 1-2 business days   FACTS OF LOSS:  Three car accident insured was middle vehicle and was pushed into claimant vehicle in front. Insured explained she was stopped in traffic when claim behind hit her.   REPAIR OPTIONS:  Vehicle is located at Tow Yard sending PD </a:t>
                      </a:r>
                      <a:r>
                        <a:rPr lang="en-US" sz="1200" u="none" strike="noStrike" dirty="0" err="1">
                          <a:effectLst/>
                        </a:rPr>
                        <a:t>adj</a:t>
                      </a:r>
                      <a:r>
                        <a:rPr lang="en-US" sz="1200" u="none" strike="noStrike" dirty="0">
                          <a:effectLst/>
                        </a:rPr>
                        <a:t> APO insured plans to have claimant carrier handle repairs and rental   </a:t>
                      </a:r>
                      <a:r>
                        <a:rPr lang="en-US" sz="1200" u="none" strike="noStrike" dirty="0" err="1">
                          <a:effectLst/>
                        </a:rPr>
                        <a:t>RENTAL</a:t>
                      </a:r>
                      <a:r>
                        <a:rPr lang="en-US" sz="1200" u="none" strike="noStrike" dirty="0">
                          <a:effectLst/>
                        </a:rPr>
                        <a:t>:  N/A   CLAIM PROCESS:  Explained coverages with </a:t>
                      </a:r>
                      <a:r>
                        <a:rPr lang="en-US" sz="1200" u="none" strike="noStrike" dirty="0" smtClean="0">
                          <a:effectLst/>
                        </a:rPr>
                        <a:t>AMFAM.</a:t>
                      </a:r>
                      <a:r>
                        <a:rPr lang="en-US" sz="1200" u="none" strike="noStrike" baseline="0" dirty="0" smtClean="0">
                          <a:effectLst/>
                        </a:rPr>
                        <a:t> </a:t>
                      </a:r>
                      <a:r>
                        <a:rPr lang="en-US" sz="1200" u="none" strike="noStrike" dirty="0" smtClean="0">
                          <a:effectLst/>
                        </a:rPr>
                        <a:t>OTHER </a:t>
                      </a:r>
                      <a:r>
                        <a:rPr lang="en-US" sz="1200" u="none" strike="noStrike" dirty="0">
                          <a:effectLst/>
                        </a:rPr>
                        <a:t>PERTINENT INFORMATION:  </a:t>
                      </a:r>
                      <a:r>
                        <a:rPr lang="en-US" sz="1200" u="none" strike="noStrike" dirty="0" smtClean="0">
                          <a:effectLst/>
                        </a:rPr>
                        <a:t>You </a:t>
                      </a:r>
                      <a:r>
                        <a:rPr lang="en-US" sz="1200" u="none" strike="noStrike" dirty="0">
                          <a:effectLst/>
                        </a:rPr>
                        <a:t>have the legal right to choose a repair shop to fix your vehicle. Your policy will cover the reasonable costs of repairing your vehicle to its pre-accident condition no matter where you have the repairs </a:t>
                      </a:r>
                      <a:r>
                        <a:rPr lang="en-US" sz="1200" u="none" strike="noStrike" dirty="0" smtClean="0">
                          <a:effectLst/>
                        </a:rPr>
                        <a:t>made</a:t>
                      </a:r>
                      <a:endParaRPr lang="en-US" sz="1200" b="0" i="0" u="none" strike="noStrike" dirty="0">
                        <a:solidFill>
                          <a:srgbClr val="000000"/>
                        </a:solidFill>
                        <a:effectLst/>
                        <a:latin typeface="Calibri"/>
                      </a:endParaRPr>
                    </a:p>
                  </a:txBody>
                  <a:tcPr marL="8111" marR="8111" marT="8111" marB="0" anchor="b">
                    <a:solidFill>
                      <a:schemeClr val="accent6">
                        <a:lumMod val="60000"/>
                        <a:lumOff val="40000"/>
                      </a:schemeClr>
                    </a:solidFill>
                  </a:tcPr>
                </a:tc>
              </a:tr>
              <a:tr h="162092">
                <a:tc>
                  <a:txBody>
                    <a:bodyPr/>
                    <a:lstStyle/>
                    <a:p>
                      <a:pPr algn="ctr" fontAlgn="b"/>
                      <a:r>
                        <a:rPr lang="en-US" sz="1100" b="0" i="0" u="none" strike="noStrike" dirty="0" smtClean="0">
                          <a:solidFill>
                            <a:srgbClr val="000000"/>
                          </a:solidFill>
                          <a:effectLst/>
                          <a:latin typeface="Calibri"/>
                        </a:rPr>
                        <a:t>Insured called in claim from cell: XXX-XXX-XXXX (only number for insured). Insured pulled out in front of claimant in intersection. Date of Loss: 12/18/2010 @ 10:37am. Location: 15th Street And XXX Street - Hannibal MO. Hannibal Police report #XXXX-XXXX. No claimant info known.    Insured driver: XXXX XXXXX (00)     00 driving the 2004 Buick Century Custom. Damage: passenger fender and front bumper headlight smashed in hood pushed over passenger front door does not open properly. Color: light brown. Mileage is approx. 78k. MO plate #XXXX. VEA: 10 points.     Insured has estimates from Hannibal Paint &amp; Body for $2898.32 and from Gibbon's B/S for $2603.80. Insured would like to use Gibbon's. Advised due to amount of damage PD inspection is needed. Explained process.</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Offered rental advised it is available during the repairs. Insured declined stating she is now nervous to drive and would rather not have rental. Advised if she changes her mind it will be available for her.     Claims process explained.</a:t>
                      </a:r>
                      <a:endParaRPr lang="en-US" sz="1100" b="0" i="0" u="none" strike="noStrike" dirty="0">
                        <a:solidFill>
                          <a:srgbClr val="000000"/>
                        </a:solidFill>
                        <a:effectLst/>
                        <a:latin typeface="Calibri"/>
                      </a:endParaRPr>
                    </a:p>
                  </a:txBody>
                  <a:tcPr marL="9525" marR="9525" marT="9525" marB="0" anchor="b">
                    <a:solidFill>
                      <a:srgbClr val="92D050"/>
                    </a:solidFill>
                  </a:tcPr>
                </a:tc>
              </a:tr>
              <a:tr h="324184">
                <a:tc>
                  <a:txBody>
                    <a:bodyPr/>
                    <a:lstStyle/>
                    <a:p>
                      <a:pPr algn="ctr" fontAlgn="b"/>
                      <a:r>
                        <a:rPr lang="en-US" sz="1100" b="0" i="0" u="none" strike="noStrike" dirty="0" smtClean="0">
                          <a:solidFill>
                            <a:srgbClr val="000000"/>
                          </a:solidFill>
                          <a:effectLst/>
                          <a:latin typeface="Calibri"/>
                        </a:rPr>
                        <a:t>Referral/Assist Type: General  Party Name: XXXX XXX  Created By: XXX A XXX (KXXXX)  Comments/Questions:  &lt;p&gt;ERIC CALLED ME AND WANTS RENTAL FROM BAUM - WAS SICK AND SHOP TOLD HER NOT TO BE DRIVING HER VEHICLE&lt;/p&gt;  '</a:t>
                      </a:r>
                      <a:endParaRPr lang="en-US" sz="1100" b="0" i="0" u="none" strike="noStrike" dirty="0">
                        <a:solidFill>
                          <a:srgbClr val="000000"/>
                        </a:solidFill>
                        <a:effectLst/>
                        <a:latin typeface="Calibri"/>
                      </a:endParaRPr>
                    </a:p>
                  </a:txBody>
                  <a:tcPr marL="9525" marR="9525" marT="9525" marB="0" anchor="b">
                    <a:solidFill>
                      <a:srgbClr val="92D050"/>
                    </a:solidFill>
                  </a:tcPr>
                </a:tc>
              </a:tr>
            </a:tbl>
          </a:graphicData>
        </a:graphic>
      </p:graphicFrame>
      <p:sp>
        <p:nvSpPr>
          <p:cNvPr id="5" name="TextBox 4"/>
          <p:cNvSpPr txBox="1"/>
          <p:nvPr/>
        </p:nvSpPr>
        <p:spPr>
          <a:xfrm>
            <a:off x="3810000" y="6248400"/>
            <a:ext cx="914400" cy="914400"/>
          </a:xfrm>
          <a:prstGeom prst="rect">
            <a:avLst/>
          </a:prstGeom>
          <a:noFill/>
        </p:spPr>
        <p:txBody>
          <a:bodyPr wrap="none" rtlCol="0">
            <a:normAutofit/>
          </a:bodyPr>
          <a:lstStyle/>
          <a:p>
            <a:pPr marL="91440">
              <a:tabLst>
                <a:tab pos="91440" algn="l"/>
              </a:tabLst>
            </a:pPr>
            <a:r>
              <a:rPr lang="en-US" sz="2800" dirty="0" smtClean="0"/>
              <a:t>True positives</a:t>
            </a:r>
          </a:p>
        </p:txBody>
      </p:sp>
      <p:sp>
        <p:nvSpPr>
          <p:cNvPr id="6" name="TextBox 5"/>
          <p:cNvSpPr txBox="1"/>
          <p:nvPr/>
        </p:nvSpPr>
        <p:spPr>
          <a:xfrm>
            <a:off x="3581400" y="990600"/>
            <a:ext cx="914400" cy="914400"/>
          </a:xfrm>
          <a:prstGeom prst="rect">
            <a:avLst/>
          </a:prstGeom>
          <a:noFill/>
        </p:spPr>
        <p:txBody>
          <a:bodyPr wrap="none" rtlCol="0">
            <a:normAutofit/>
          </a:bodyPr>
          <a:lstStyle/>
          <a:p>
            <a:pPr marL="91440">
              <a:tabLst>
                <a:tab pos="91440" algn="l"/>
              </a:tabLst>
            </a:pPr>
            <a:r>
              <a:rPr lang="en-US" sz="2800" dirty="0" smtClean="0"/>
              <a:t>True negatives</a:t>
            </a:r>
          </a:p>
        </p:txBody>
      </p:sp>
      <p:sp>
        <p:nvSpPr>
          <p:cNvPr id="7" name="Title 1"/>
          <p:cNvSpPr txBox="1">
            <a:spLocks/>
          </p:cNvSpPr>
          <p:nvPr/>
        </p:nvSpPr>
        <p:spPr bwMode="auto">
          <a:xfrm>
            <a:off x="152400" y="198438"/>
            <a:ext cx="87630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3200" kern="0" dirty="0" smtClean="0">
                <a:solidFill>
                  <a:schemeClr val="bg1"/>
                </a:solidFill>
              </a:rPr>
              <a:t>Examples from the “Car Rental” concept</a:t>
            </a:r>
            <a:endParaRPr lang="en-US" sz="3200" kern="0" dirty="0">
              <a:solidFill>
                <a:schemeClr val="bg1"/>
              </a:solidFill>
            </a:endParaRPr>
          </a:p>
        </p:txBody>
      </p:sp>
    </p:spTree>
    <p:extLst>
      <p:ext uri="{BB962C8B-B14F-4D97-AF65-F5344CB8AC3E}">
        <p14:creationId xmlns:p14="http://schemas.microsoft.com/office/powerpoint/2010/main" val="112562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381000"/>
            <a:ext cx="6934200" cy="715963"/>
          </a:xfrm>
        </p:spPr>
        <p:txBody>
          <a:bodyPr/>
          <a:lstStyle/>
          <a:p>
            <a:r>
              <a:rPr lang="en-US" altLang="en-US" sz="3200" dirty="0" smtClean="0">
                <a:solidFill>
                  <a:srgbClr val="4D4D4D"/>
                </a:solidFill>
              </a:rPr>
              <a:t>Conclusions</a:t>
            </a:r>
            <a:endParaRPr lang="en-US" altLang="en-US" sz="3200" dirty="0">
              <a:solidFill>
                <a:srgbClr val="4D4D4D"/>
              </a:solidFill>
            </a:endParaRPr>
          </a:p>
        </p:txBody>
      </p:sp>
      <p:sp>
        <p:nvSpPr>
          <p:cNvPr id="60419" name="Rectangle 3"/>
          <p:cNvSpPr>
            <a:spLocks noGrp="1" noChangeArrowheads="1"/>
          </p:cNvSpPr>
          <p:nvPr>
            <p:ph type="body" idx="1"/>
          </p:nvPr>
        </p:nvSpPr>
        <p:spPr>
          <a:xfrm>
            <a:off x="1981200" y="1630363"/>
            <a:ext cx="6934200" cy="4267200"/>
          </a:xfrm>
        </p:spPr>
        <p:txBody>
          <a:bodyPr/>
          <a:lstStyle/>
          <a:p>
            <a:pPr>
              <a:lnSpc>
                <a:spcPct val="80000"/>
              </a:lnSpc>
            </a:pPr>
            <a:r>
              <a:rPr lang="en-US" altLang="en-US" sz="2400" dirty="0" smtClean="0">
                <a:solidFill>
                  <a:srgbClr val="4D4D4D"/>
                </a:solidFill>
              </a:rPr>
              <a:t>We have proposed a semi-automatic framework for robust concept extraction from text – ROCKET</a:t>
            </a:r>
          </a:p>
          <a:p>
            <a:pPr marL="0" indent="0">
              <a:lnSpc>
                <a:spcPct val="80000"/>
              </a:lnSpc>
              <a:buNone/>
            </a:pPr>
            <a:endParaRPr lang="en-US" altLang="en-US" sz="2400" dirty="0" smtClean="0">
              <a:solidFill>
                <a:srgbClr val="4D4D4D"/>
              </a:solidFill>
            </a:endParaRPr>
          </a:p>
          <a:p>
            <a:pPr>
              <a:lnSpc>
                <a:spcPct val="80000"/>
              </a:lnSpc>
            </a:pPr>
            <a:r>
              <a:rPr lang="en-US" altLang="en-US" sz="2400" dirty="0" smtClean="0">
                <a:solidFill>
                  <a:srgbClr val="4D4D4D"/>
                </a:solidFill>
              </a:rPr>
              <a:t>ROCKET can be extended with few effort to perform specialized knowledge extraction in lots of analytical applications</a:t>
            </a:r>
          </a:p>
          <a:p>
            <a:pPr>
              <a:lnSpc>
                <a:spcPct val="80000"/>
              </a:lnSpc>
            </a:pPr>
            <a:endParaRPr lang="en-US" altLang="en-US" sz="2400" dirty="0" smtClean="0">
              <a:solidFill>
                <a:srgbClr val="4D4D4D"/>
              </a:solidFill>
            </a:endParaRPr>
          </a:p>
          <a:p>
            <a:pPr>
              <a:lnSpc>
                <a:spcPct val="80000"/>
              </a:lnSpc>
            </a:pPr>
            <a:r>
              <a:rPr lang="en-US" altLang="en-US" sz="2400" dirty="0" smtClean="0">
                <a:solidFill>
                  <a:srgbClr val="4D4D4D"/>
                </a:solidFill>
              </a:rPr>
              <a:t>Human interaction requires few or non training (depending on the concept to be learned)</a:t>
            </a:r>
          </a:p>
          <a:p>
            <a:pPr>
              <a:lnSpc>
                <a:spcPct val="80000"/>
              </a:lnSpc>
            </a:pPr>
            <a:endParaRPr lang="en-US" altLang="en-US" sz="2400" dirty="0">
              <a:solidFill>
                <a:srgbClr val="4D4D4D"/>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3200"/>
            <a:ext cx="7315200" cy="715962"/>
          </a:xfrm>
        </p:spPr>
        <p:txBody>
          <a:bodyPr/>
          <a:lstStyle/>
          <a:p>
            <a:r>
              <a:rPr lang="en-US" sz="8000" dirty="0" smtClean="0"/>
              <a:t>BACK UP</a:t>
            </a:r>
            <a:endParaRPr lang="en-US" sz="8000" dirty="0"/>
          </a:p>
        </p:txBody>
      </p:sp>
    </p:spTree>
    <p:extLst>
      <p:ext uri="{BB962C8B-B14F-4D97-AF65-F5344CB8AC3E}">
        <p14:creationId xmlns:p14="http://schemas.microsoft.com/office/powerpoint/2010/main" val="422060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6870"/>
            <a:ext cx="8077200" cy="715962"/>
          </a:xfrm>
        </p:spPr>
        <p:txBody>
          <a:bodyPr/>
          <a:lstStyle/>
          <a:p>
            <a:r>
              <a:rPr lang="en-US" sz="3200" dirty="0" smtClean="0">
                <a:solidFill>
                  <a:schemeClr val="bg1"/>
                </a:solidFill>
              </a:rPr>
              <a:t>About American Family Insurance (</a:t>
            </a:r>
            <a:r>
              <a:rPr lang="en-US" sz="3200" dirty="0" err="1" smtClean="0">
                <a:solidFill>
                  <a:schemeClr val="bg1"/>
                </a:solidFill>
              </a:rPr>
              <a:t>AmFam</a:t>
            </a:r>
            <a:r>
              <a:rPr lang="en-US" sz="3200" dirty="0" smtClean="0">
                <a:solidFill>
                  <a:schemeClr val="bg1"/>
                </a:solidFill>
              </a:rPr>
              <a:t>)</a:t>
            </a:r>
            <a:endParaRPr lang="en-US" sz="32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3570492"/>
              </p:ext>
            </p:extLst>
          </p:nvPr>
        </p:nvGraphicFramePr>
        <p:xfrm>
          <a:off x="457200" y="1219200"/>
          <a:ext cx="7696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3313"/>
          <a:stretch/>
        </p:blipFill>
        <p:spPr bwMode="auto">
          <a:xfrm>
            <a:off x="7974167" y="136870"/>
            <a:ext cx="1017433" cy="42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71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171"/>
            <a:ext cx="9067800" cy="683029"/>
          </a:xfrm>
        </p:spPr>
        <p:txBody>
          <a:bodyPr/>
          <a:lstStyle/>
          <a:p>
            <a:r>
              <a:rPr lang="en-US" sz="3200" dirty="0" smtClean="0">
                <a:solidFill>
                  <a:schemeClr val="bg1"/>
                </a:solidFill>
              </a:rPr>
              <a:t>SDA – Providing Cutting Edge </a:t>
            </a:r>
            <a:r>
              <a:rPr lang="en-US" sz="3200" dirty="0">
                <a:solidFill>
                  <a:schemeClr val="bg1"/>
                </a:solidFill>
              </a:rPr>
              <a:t>A</a:t>
            </a:r>
            <a:r>
              <a:rPr lang="en-US" sz="3200" dirty="0" smtClean="0">
                <a:solidFill>
                  <a:schemeClr val="bg1"/>
                </a:solidFill>
              </a:rPr>
              <a:t>nalytics</a:t>
            </a:r>
            <a:endParaRPr lang="en-US" sz="3200" dirty="0">
              <a:solidFill>
                <a:schemeClr val="bg1"/>
              </a:solidFill>
            </a:endParaRPr>
          </a:p>
        </p:txBody>
      </p:sp>
      <p:sp>
        <p:nvSpPr>
          <p:cNvPr id="4" name="AutoShape 4" descr="Image result for qbe insurance"/>
          <p:cNvSpPr>
            <a:spLocks noChangeAspect="1" noChangeArrowheads="1"/>
          </p:cNvSpPr>
          <p:nvPr/>
        </p:nvSpPr>
        <p:spPr bwMode="auto">
          <a:xfrm>
            <a:off x="0" y="-136525"/>
            <a:ext cx="1238250" cy="419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qbe insurance"/>
          <p:cNvSpPr>
            <a:spLocks noChangeAspect="1" noChangeArrowheads="1"/>
          </p:cNvSpPr>
          <p:nvPr/>
        </p:nvSpPr>
        <p:spPr bwMode="auto">
          <a:xfrm>
            <a:off x="152400" y="15875"/>
            <a:ext cx="1238250" cy="419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2" descr="Image result for farmers insurance"/>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2400" y="1143000"/>
            <a:ext cx="8763000" cy="1066800"/>
          </a:xfrm>
          <a:prstGeom prst="rect">
            <a:avLst/>
          </a:prstGeom>
          <a:noFill/>
        </p:spPr>
        <p:txBody>
          <a:bodyPr wrap="square" rtlCol="0">
            <a:noAutofit/>
          </a:bodyPr>
          <a:lstStyle/>
          <a:p>
            <a:pPr marL="91440" algn="l">
              <a:tabLst>
                <a:tab pos="91440" algn="l"/>
              </a:tabLst>
            </a:pPr>
            <a:r>
              <a:rPr lang="en-US" sz="1800" dirty="0" smtClean="0">
                <a:latin typeface="+mj-lt"/>
              </a:rPr>
              <a:t>In order to accelerate advancement of big data analytics capabilities and business transformation,  </a:t>
            </a:r>
            <a:r>
              <a:rPr lang="en-US" sz="1800" dirty="0" err="1" smtClean="0">
                <a:latin typeface="+mj-lt"/>
              </a:rPr>
              <a:t>AmFAM</a:t>
            </a:r>
            <a:r>
              <a:rPr lang="en-US" sz="1800" dirty="0" smtClean="0">
                <a:latin typeface="+mj-lt"/>
              </a:rPr>
              <a:t> created a center of excellence for predictive analytics</a:t>
            </a:r>
          </a:p>
        </p:txBody>
      </p:sp>
      <p:grpSp>
        <p:nvGrpSpPr>
          <p:cNvPr id="22" name="Group 21"/>
          <p:cNvGrpSpPr/>
          <p:nvPr/>
        </p:nvGrpSpPr>
        <p:grpSpPr>
          <a:xfrm>
            <a:off x="183397" y="2640508"/>
            <a:ext cx="2170366" cy="274434"/>
            <a:chOff x="457200" y="1174618"/>
            <a:chExt cx="2170366" cy="274434"/>
          </a:xfrm>
          <a:noFill/>
        </p:grpSpPr>
        <p:cxnSp>
          <p:nvCxnSpPr>
            <p:cNvPr id="23" name="Straight Connector 22"/>
            <p:cNvCxnSpPr/>
            <p:nvPr/>
          </p:nvCxnSpPr>
          <p:spPr>
            <a:xfrm>
              <a:off x="457200" y="1352320"/>
              <a:ext cx="2170366" cy="0"/>
            </a:xfrm>
            <a:prstGeom prst="line">
              <a:avLst/>
            </a:prstGeom>
            <a:grpFill/>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6401" y="1174618"/>
              <a:ext cx="1251964" cy="274434"/>
            </a:xfrm>
            <a:prstGeom prst="rect">
              <a:avLst/>
            </a:prstGeom>
            <a:solidFill>
              <a:schemeClr val="bg1"/>
            </a:solidFill>
          </p:spPr>
          <p:txBody>
            <a:bodyPr wrap="square" lIns="0" tIns="36576" rIns="0" bIns="0" rtlCol="0">
              <a:spAutoFit/>
            </a:bodyPr>
            <a:lstStyle/>
            <a:p>
              <a:pPr algn="ctr">
                <a:lnSpc>
                  <a:spcPct val="85000"/>
                </a:lnSpc>
                <a:spcAft>
                  <a:spcPts val="600"/>
                </a:spcAft>
                <a:buClr>
                  <a:srgbClr val="FFE600"/>
                </a:buClr>
                <a:buSzPct val="70000"/>
              </a:pPr>
              <a:r>
                <a:rPr lang="en-US" b="1" dirty="0" smtClean="0">
                  <a:solidFill>
                    <a:schemeClr val="tx1">
                      <a:lumMod val="65000"/>
                      <a:lumOff val="35000"/>
                    </a:schemeClr>
                  </a:solidFill>
                </a:rPr>
                <a:t>Vision</a:t>
              </a:r>
            </a:p>
          </p:txBody>
        </p:sp>
      </p:grpSp>
      <p:sp>
        <p:nvSpPr>
          <p:cNvPr id="25" name="Rectangle 24"/>
          <p:cNvSpPr/>
          <p:nvPr/>
        </p:nvSpPr>
        <p:spPr>
          <a:xfrm>
            <a:off x="125580" y="3011674"/>
            <a:ext cx="2389020" cy="1421928"/>
          </a:xfrm>
          <a:prstGeom prst="rect">
            <a:avLst/>
          </a:prstGeom>
        </p:spPr>
        <p:txBody>
          <a:bodyPr wrap="square">
            <a:spAutoFit/>
          </a:bodyPr>
          <a:lstStyle/>
          <a:p>
            <a:pPr algn="l">
              <a:lnSpc>
                <a:spcPct val="90000"/>
              </a:lnSpc>
              <a:spcBef>
                <a:spcPts val="600"/>
              </a:spcBef>
              <a:spcAft>
                <a:spcPts val="600"/>
              </a:spcAft>
              <a:buClr>
                <a:schemeClr val="tx2"/>
              </a:buClr>
              <a:buSzPct val="100000"/>
            </a:pPr>
            <a:r>
              <a:rPr lang="en-US" altLang="ko-KR" sz="1600" dirty="0" smtClean="0">
                <a:latin typeface="+mj-lt"/>
              </a:rPr>
              <a:t>To be the </a:t>
            </a:r>
            <a:r>
              <a:rPr lang="en-US" altLang="ko-KR" sz="1600" dirty="0">
                <a:latin typeface="+mj-lt"/>
              </a:rPr>
              <a:t>advanced analytics organizational champion, supporting the organization in becoming a superior analytic competitor.</a:t>
            </a:r>
          </a:p>
        </p:txBody>
      </p:sp>
      <p:grpSp>
        <p:nvGrpSpPr>
          <p:cNvPr id="26" name="Group 25"/>
          <p:cNvGrpSpPr/>
          <p:nvPr/>
        </p:nvGrpSpPr>
        <p:grpSpPr>
          <a:xfrm>
            <a:off x="6705600" y="2640509"/>
            <a:ext cx="2170366" cy="274434"/>
            <a:chOff x="457200" y="1174618"/>
            <a:chExt cx="2170366" cy="274434"/>
          </a:xfrm>
          <a:noFill/>
        </p:grpSpPr>
        <p:cxnSp>
          <p:nvCxnSpPr>
            <p:cNvPr id="27" name="Straight Connector 26"/>
            <p:cNvCxnSpPr/>
            <p:nvPr/>
          </p:nvCxnSpPr>
          <p:spPr>
            <a:xfrm>
              <a:off x="457200" y="1352320"/>
              <a:ext cx="2170366" cy="0"/>
            </a:xfrm>
            <a:prstGeom prst="line">
              <a:avLst/>
            </a:prstGeom>
            <a:grpFill/>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6401" y="1174618"/>
              <a:ext cx="1251964" cy="274434"/>
            </a:xfrm>
            <a:prstGeom prst="rect">
              <a:avLst/>
            </a:prstGeom>
            <a:solidFill>
              <a:schemeClr val="bg1"/>
            </a:solidFill>
          </p:spPr>
          <p:txBody>
            <a:bodyPr wrap="square" lIns="0" tIns="36576" rIns="0" bIns="0" rtlCol="0">
              <a:spAutoFit/>
            </a:bodyPr>
            <a:lstStyle/>
            <a:p>
              <a:pPr algn="ctr">
                <a:lnSpc>
                  <a:spcPct val="85000"/>
                </a:lnSpc>
                <a:spcAft>
                  <a:spcPts val="600"/>
                </a:spcAft>
                <a:buClr>
                  <a:srgbClr val="FFE600"/>
                </a:buClr>
                <a:buSzPct val="70000"/>
              </a:pPr>
              <a:r>
                <a:rPr lang="en-US" b="1" dirty="0" smtClean="0">
                  <a:solidFill>
                    <a:schemeClr val="tx1">
                      <a:lumMod val="65000"/>
                      <a:lumOff val="35000"/>
                    </a:schemeClr>
                  </a:solidFill>
                </a:rPr>
                <a:t>Mission</a:t>
              </a:r>
            </a:p>
          </p:txBody>
        </p:sp>
      </p:grpSp>
      <p:sp>
        <p:nvSpPr>
          <p:cNvPr id="29" name="Rectangle 28"/>
          <p:cNvSpPr/>
          <p:nvPr/>
        </p:nvSpPr>
        <p:spPr>
          <a:xfrm>
            <a:off x="6664569" y="3011674"/>
            <a:ext cx="2286000" cy="2086725"/>
          </a:xfrm>
          <a:prstGeom prst="rect">
            <a:avLst/>
          </a:prstGeom>
        </p:spPr>
        <p:txBody>
          <a:bodyPr wrap="square">
            <a:spAutoFit/>
          </a:bodyPr>
          <a:lstStyle/>
          <a:p>
            <a:pPr algn="l">
              <a:lnSpc>
                <a:spcPct val="90000"/>
              </a:lnSpc>
              <a:spcBef>
                <a:spcPts val="600"/>
              </a:spcBef>
              <a:spcAft>
                <a:spcPts val="600"/>
              </a:spcAft>
              <a:buClr>
                <a:schemeClr val="tx2"/>
              </a:buClr>
              <a:buSzPct val="100000"/>
            </a:pPr>
            <a:r>
              <a:rPr lang="en-US" altLang="ko-KR" sz="1600" dirty="0" smtClean="0">
                <a:latin typeface="+mj-lt"/>
              </a:rPr>
              <a:t>To </a:t>
            </a:r>
            <a:r>
              <a:rPr lang="en-US" altLang="ko-KR" sz="1600" dirty="0">
                <a:latin typeface="+mj-lt"/>
              </a:rPr>
              <a:t>create competitive advantage and economic value </a:t>
            </a:r>
            <a:r>
              <a:rPr lang="en-US" altLang="ko-KR" sz="1600" dirty="0" smtClean="0">
                <a:latin typeface="+mj-lt"/>
              </a:rPr>
              <a:t>by </a:t>
            </a:r>
            <a:r>
              <a:rPr lang="en-US" altLang="ko-KR" sz="1600" dirty="0">
                <a:latin typeface="+mj-lt"/>
              </a:rPr>
              <a:t>bringing together data innovation, advanced analytics and business acumen to optimize or transform our business models.</a:t>
            </a:r>
            <a:endParaRPr lang="en-US" altLang="ko-KR" sz="1600" dirty="0">
              <a:latin typeface="+mj-lt"/>
              <a:ea typeface="Gulim" pitchFamily="34" charset="-127"/>
            </a:endParaRPr>
          </a:p>
        </p:txBody>
      </p:sp>
      <p:sp>
        <p:nvSpPr>
          <p:cNvPr id="3" name="TextBox 2"/>
          <p:cNvSpPr txBox="1"/>
          <p:nvPr/>
        </p:nvSpPr>
        <p:spPr>
          <a:xfrm>
            <a:off x="337040" y="1828800"/>
            <a:ext cx="8494966" cy="457200"/>
          </a:xfrm>
          <a:prstGeom prst="rect">
            <a:avLst/>
          </a:prstGeom>
          <a:noFill/>
        </p:spPr>
        <p:txBody>
          <a:bodyPr wrap="square" rtlCol="0" anchor="ctr" anchorCtr="0">
            <a:noAutofit/>
          </a:bodyPr>
          <a:lstStyle/>
          <a:p>
            <a:pPr marL="91440" algn="ctr">
              <a:tabLst>
                <a:tab pos="91440" algn="l"/>
              </a:tabLst>
            </a:pPr>
            <a:r>
              <a:rPr lang="en-US" sz="3600" b="1" dirty="0" smtClean="0">
                <a:solidFill>
                  <a:schemeClr val="tx2">
                    <a:lumMod val="50000"/>
                  </a:schemeClr>
                </a:solidFill>
                <a:effectLst>
                  <a:outerShdw blurRad="38100" dist="38100" dir="2700000" algn="tl">
                    <a:srgbClr val="000000">
                      <a:alpha val="43137"/>
                    </a:srgbClr>
                  </a:outerShdw>
                </a:effectLst>
              </a:rPr>
              <a:t>Strategic Data &amp; Analytics</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763" y="5608352"/>
            <a:ext cx="42005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0" descr="http://www.melinaabbott.com/wp-content/uploads/2011/04/lifetime-value-of-a-custom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40" y="5284334"/>
            <a:ext cx="1676400" cy="125763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blogthebigword.files.wordpress.com/2013/04/return-on-investment-creating-va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6587" y="5455951"/>
            <a:ext cx="1231365" cy="10860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9210" y="2667000"/>
            <a:ext cx="3326790" cy="230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3313"/>
          <a:stretch/>
        </p:blipFill>
        <p:spPr bwMode="auto">
          <a:xfrm>
            <a:off x="7842926" y="1905000"/>
            <a:ext cx="1017433" cy="42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38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44" y="152400"/>
            <a:ext cx="7315200" cy="715962"/>
          </a:xfrm>
        </p:spPr>
        <p:txBody>
          <a:bodyPr/>
          <a:lstStyle/>
          <a:p>
            <a:r>
              <a:rPr lang="en-US" sz="3200" dirty="0" smtClean="0">
                <a:solidFill>
                  <a:schemeClr val="bg1"/>
                </a:solidFill>
              </a:rPr>
              <a:t>Machine Learning inside SDA</a:t>
            </a:r>
            <a:endParaRPr lang="en-US" sz="3200" dirty="0">
              <a:solidFill>
                <a:schemeClr val="bg1"/>
              </a:solidFill>
            </a:endParaRPr>
          </a:p>
        </p:txBody>
      </p:sp>
      <p:sp>
        <p:nvSpPr>
          <p:cNvPr id="4" name="Slide Number Placeholder 3"/>
          <p:cNvSpPr>
            <a:spLocks noGrp="1"/>
          </p:cNvSpPr>
          <p:nvPr>
            <p:ph type="sldNum" sz="quarter" idx="4294967295"/>
          </p:nvPr>
        </p:nvSpPr>
        <p:spPr>
          <a:xfrm>
            <a:off x="6553200" y="6483776"/>
            <a:ext cx="2133600" cy="365125"/>
          </a:xfrm>
          <a:prstGeom prst="rect">
            <a:avLst/>
          </a:prstGeom>
        </p:spPr>
        <p:txBody>
          <a:bodyPr/>
          <a:lstStyle/>
          <a:p>
            <a:pPr>
              <a:defRPr/>
            </a:pPr>
            <a:fld id="{E0A9EB9A-40E9-46EF-B26C-299C98296954}" type="slidenum">
              <a:rPr lang="en-US" smtClean="0">
                <a:solidFill>
                  <a:prstClr val="black">
                    <a:tint val="75000"/>
                  </a:prstClr>
                </a:solidFill>
              </a:rPr>
              <a:pPr>
                <a:defRPr/>
              </a:pPr>
              <a:t>5</a:t>
            </a:fld>
            <a:endParaRPr lang="en-US" dirty="0">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971899228"/>
              </p:ext>
            </p:extLst>
          </p:nvPr>
        </p:nvGraphicFramePr>
        <p:xfrm>
          <a:off x="152400" y="5334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U:\talks\moz-screenshot-3-72957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400" y="3886200"/>
            <a:ext cx="2748915"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84511" y="1905000"/>
            <a:ext cx="2667000" cy="2369880"/>
          </a:xfrm>
          <a:prstGeom prst="rect">
            <a:avLst/>
          </a:prstGeom>
          <a:noFill/>
        </p:spPr>
        <p:txBody>
          <a:bodyPr wrap="square" rtlCol="0">
            <a:spAutoFit/>
          </a:bodyPr>
          <a:lstStyle/>
          <a:p>
            <a:pPr lvl="0" algn="l"/>
            <a:r>
              <a:rPr lang="en-US" sz="1200" dirty="0">
                <a:solidFill>
                  <a:schemeClr val="bg1"/>
                </a:solidFill>
              </a:rPr>
              <a:t>We SDA have a </a:t>
            </a:r>
            <a:r>
              <a:rPr lang="en-US" sz="1200" dirty="0" smtClean="0">
                <a:solidFill>
                  <a:schemeClr val="bg1"/>
                </a:solidFill>
              </a:rPr>
              <a:t>world-class team with the </a:t>
            </a:r>
            <a:r>
              <a:rPr lang="en-US" sz="1200" dirty="0">
                <a:solidFill>
                  <a:schemeClr val="bg1"/>
                </a:solidFill>
              </a:rPr>
              <a:t>following (ML) </a:t>
            </a:r>
            <a:r>
              <a:rPr lang="en-US" sz="1200" dirty="0" smtClean="0">
                <a:solidFill>
                  <a:schemeClr val="bg1"/>
                </a:solidFill>
              </a:rPr>
              <a:t>expertise: </a:t>
            </a:r>
          </a:p>
          <a:p>
            <a:pPr marL="171450" lvl="0" indent="-171450" algn="l">
              <a:buFont typeface="Arial" panose="020B0604020202020204" pitchFamily="34" charset="0"/>
              <a:buChar char="•"/>
            </a:pPr>
            <a:r>
              <a:rPr lang="en-US" sz="1200" dirty="0" smtClean="0">
                <a:solidFill>
                  <a:schemeClr val="bg1"/>
                </a:solidFill>
              </a:rPr>
              <a:t>Natural </a:t>
            </a:r>
            <a:r>
              <a:rPr lang="en-US" sz="1200" dirty="0">
                <a:solidFill>
                  <a:schemeClr val="bg1"/>
                </a:solidFill>
              </a:rPr>
              <a:t>language </a:t>
            </a:r>
            <a:r>
              <a:rPr lang="en-US" sz="1200" dirty="0" smtClean="0">
                <a:solidFill>
                  <a:schemeClr val="bg1"/>
                </a:solidFill>
              </a:rPr>
              <a:t>processing</a:t>
            </a:r>
          </a:p>
          <a:p>
            <a:pPr marL="171450" lvl="0" indent="-171450" algn="l">
              <a:buFont typeface="Arial" panose="020B0604020202020204" pitchFamily="34" charset="0"/>
              <a:buChar char="•"/>
            </a:pPr>
            <a:r>
              <a:rPr lang="en-US" sz="1200" dirty="0" smtClean="0">
                <a:solidFill>
                  <a:schemeClr val="bg1"/>
                </a:solidFill>
              </a:rPr>
              <a:t>Advance modeling: Random forests, SVMs, etc.</a:t>
            </a:r>
          </a:p>
          <a:p>
            <a:pPr marL="171450" lvl="0" indent="-171450" algn="l">
              <a:buFont typeface="Arial" panose="020B0604020202020204" pitchFamily="34" charset="0"/>
              <a:buChar char="•"/>
            </a:pPr>
            <a:r>
              <a:rPr lang="en-US" sz="1200" dirty="0" smtClean="0">
                <a:solidFill>
                  <a:schemeClr val="bg1"/>
                </a:solidFill>
              </a:rPr>
              <a:t>Probabilistic </a:t>
            </a:r>
            <a:r>
              <a:rPr lang="en-US" sz="1200" dirty="0">
                <a:solidFill>
                  <a:schemeClr val="bg1"/>
                </a:solidFill>
              </a:rPr>
              <a:t>graphical </a:t>
            </a:r>
            <a:r>
              <a:rPr lang="en-US" sz="1200" dirty="0" smtClean="0">
                <a:solidFill>
                  <a:schemeClr val="bg1"/>
                </a:solidFill>
              </a:rPr>
              <a:t>models and Bayesian techniques</a:t>
            </a:r>
          </a:p>
          <a:p>
            <a:pPr marL="171450" lvl="0" indent="-171450" algn="l">
              <a:buFont typeface="Arial" panose="020B0604020202020204" pitchFamily="34" charset="0"/>
              <a:buChar char="•"/>
            </a:pPr>
            <a:r>
              <a:rPr lang="en-US" sz="1200" dirty="0" smtClean="0">
                <a:solidFill>
                  <a:schemeClr val="bg1"/>
                </a:solidFill>
              </a:rPr>
              <a:t>Deep </a:t>
            </a:r>
            <a:r>
              <a:rPr lang="en-US" sz="1200" dirty="0">
                <a:solidFill>
                  <a:schemeClr val="bg1"/>
                </a:solidFill>
              </a:rPr>
              <a:t>learning </a:t>
            </a:r>
            <a:endParaRPr lang="en-US" sz="1200" dirty="0" smtClean="0">
              <a:solidFill>
                <a:schemeClr val="bg1"/>
              </a:solidFill>
            </a:endParaRPr>
          </a:p>
          <a:p>
            <a:pPr marL="171450" lvl="0" indent="-171450" algn="l">
              <a:buFont typeface="Arial" panose="020B0604020202020204" pitchFamily="34" charset="0"/>
              <a:buChar char="•"/>
            </a:pPr>
            <a:r>
              <a:rPr lang="en-US" sz="1200" dirty="0" smtClean="0">
                <a:solidFill>
                  <a:schemeClr val="bg1"/>
                </a:solidFill>
              </a:rPr>
              <a:t>Big data – parallel processing</a:t>
            </a:r>
          </a:p>
          <a:p>
            <a:pPr marL="91440" indent="274320" algn="l">
              <a:buFont typeface="Arial" pitchFamily="34" charset="0"/>
              <a:buChar char="•"/>
              <a:tabLst>
                <a:tab pos="91440" algn="l"/>
              </a:tabLst>
            </a:pPr>
            <a:endParaRPr lang="en-US" sz="4000" dirty="0" smtClean="0">
              <a:solidFill>
                <a:schemeClr val="bg1"/>
              </a:solidFill>
            </a:endParaRPr>
          </a:p>
        </p:txBody>
      </p:sp>
      <p:pic>
        <p:nvPicPr>
          <p:cNvPr id="1027" name="Picture 3" descr="U:\talks\moz-screenshot-3-7295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7449" y="4052028"/>
            <a:ext cx="2807574" cy="21013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4319" y="4805835"/>
            <a:ext cx="1113834" cy="80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 y="4343400"/>
            <a:ext cx="1417033" cy="801509"/>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76402" y="4343400"/>
            <a:ext cx="1338647" cy="801509"/>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600" y="5609973"/>
            <a:ext cx="1425054" cy="790827"/>
          </a:xfrm>
          <a:prstGeom prst="rect">
            <a:avLst/>
          </a:prstGeom>
        </p:spPr>
      </p:pic>
      <p:sp>
        <p:nvSpPr>
          <p:cNvPr id="13" name="TextBox 12"/>
          <p:cNvSpPr txBox="1"/>
          <p:nvPr/>
        </p:nvSpPr>
        <p:spPr>
          <a:xfrm>
            <a:off x="6096000" y="1847671"/>
            <a:ext cx="2838450" cy="5447645"/>
          </a:xfrm>
          <a:prstGeom prst="rect">
            <a:avLst/>
          </a:prstGeom>
          <a:noFill/>
        </p:spPr>
        <p:txBody>
          <a:bodyPr wrap="square" rtlCol="0">
            <a:spAutoFit/>
          </a:bodyPr>
          <a:lstStyle/>
          <a:p>
            <a:pPr algn="l"/>
            <a:r>
              <a:rPr lang="en-US" sz="1200" dirty="0" smtClean="0">
                <a:solidFill>
                  <a:schemeClr val="bg1"/>
                </a:solidFill>
              </a:rPr>
              <a:t>Customer satisfaction, Subrogation, Total loss:</a:t>
            </a:r>
          </a:p>
          <a:p>
            <a:pPr marL="171450" indent="-171450" algn="l">
              <a:buFont typeface="Arial" charset="0"/>
              <a:buChar char="•"/>
            </a:pPr>
            <a:r>
              <a:rPr lang="en-US" sz="1200" dirty="0" smtClean="0">
                <a:solidFill>
                  <a:schemeClr val="bg1"/>
                </a:solidFill>
              </a:rPr>
              <a:t>Advanced modeling </a:t>
            </a:r>
          </a:p>
          <a:p>
            <a:pPr marL="171450" indent="-171450" algn="l">
              <a:buFont typeface="Arial" charset="0"/>
              <a:buChar char="•"/>
            </a:pPr>
            <a:r>
              <a:rPr lang="en-US" sz="1200" dirty="0" smtClean="0">
                <a:solidFill>
                  <a:schemeClr val="bg1"/>
                </a:solidFill>
              </a:rPr>
              <a:t>Text analytics</a:t>
            </a:r>
          </a:p>
          <a:p>
            <a:pPr marL="171450" indent="-171450" algn="l">
              <a:buFont typeface="Arial" charset="0"/>
              <a:buChar char="•"/>
            </a:pPr>
            <a:r>
              <a:rPr lang="en-US" sz="1200" dirty="0" smtClean="0">
                <a:solidFill>
                  <a:schemeClr val="bg1"/>
                </a:solidFill>
              </a:rPr>
              <a:t>Temporal mining</a:t>
            </a:r>
          </a:p>
          <a:p>
            <a:pPr algn="l"/>
            <a:endParaRPr lang="en-US" sz="1200" dirty="0" smtClean="0">
              <a:solidFill>
                <a:schemeClr val="bg1"/>
              </a:solidFill>
            </a:endParaRPr>
          </a:p>
          <a:p>
            <a:pPr algn="l"/>
            <a:r>
              <a:rPr lang="en-US" sz="1200" dirty="0" smtClean="0">
                <a:solidFill>
                  <a:schemeClr val="bg1"/>
                </a:solidFill>
              </a:rPr>
              <a:t>Recommender </a:t>
            </a:r>
            <a:r>
              <a:rPr lang="en-US" sz="1200" dirty="0">
                <a:solidFill>
                  <a:schemeClr val="bg1"/>
                </a:solidFill>
              </a:rPr>
              <a:t>system </a:t>
            </a:r>
            <a:r>
              <a:rPr lang="en-US" sz="1200" dirty="0" smtClean="0">
                <a:solidFill>
                  <a:schemeClr val="bg1"/>
                </a:solidFill>
              </a:rPr>
              <a:t>for insurance :</a:t>
            </a:r>
          </a:p>
          <a:p>
            <a:pPr marL="171450" indent="-171450" algn="l">
              <a:buFont typeface="Arial" panose="020B0604020202020204" pitchFamily="34" charset="0"/>
              <a:buChar char="•"/>
            </a:pPr>
            <a:r>
              <a:rPr lang="en-US" sz="1200" dirty="0" smtClean="0">
                <a:solidFill>
                  <a:schemeClr val="bg1"/>
                </a:solidFill>
              </a:rPr>
              <a:t>Collaborative filtering</a:t>
            </a:r>
          </a:p>
          <a:p>
            <a:pPr marL="171450" indent="-171450" algn="l">
              <a:buFont typeface="Arial" panose="020B0604020202020204" pitchFamily="34" charset="0"/>
              <a:buChar char="•"/>
            </a:pPr>
            <a:r>
              <a:rPr lang="en-US" sz="1200" dirty="0" smtClean="0">
                <a:solidFill>
                  <a:schemeClr val="bg1"/>
                </a:solidFill>
              </a:rPr>
              <a:t>Bayesian networks</a:t>
            </a:r>
          </a:p>
          <a:p>
            <a:pPr marL="171450" indent="-171450" algn="l">
              <a:buFont typeface="Arial" panose="020B0604020202020204" pitchFamily="34" charset="0"/>
              <a:buChar char="•"/>
            </a:pPr>
            <a:r>
              <a:rPr lang="en-US" sz="1200" dirty="0" smtClean="0">
                <a:solidFill>
                  <a:schemeClr val="bg1"/>
                </a:solidFill>
              </a:rPr>
              <a:t>Low-rank matrix factorizations</a:t>
            </a:r>
          </a:p>
          <a:p>
            <a:pPr algn="l"/>
            <a:endParaRPr lang="en-US" sz="1200" dirty="0" smtClean="0">
              <a:solidFill>
                <a:schemeClr val="bg1"/>
              </a:solidFill>
            </a:endParaRPr>
          </a:p>
          <a:p>
            <a:pPr algn="l"/>
            <a:r>
              <a:rPr lang="en-US" sz="1200" dirty="0" smtClean="0">
                <a:solidFill>
                  <a:schemeClr val="bg1"/>
                </a:solidFill>
              </a:rPr>
              <a:t>Text score </a:t>
            </a:r>
            <a:r>
              <a:rPr lang="en-US" sz="1200" dirty="0">
                <a:solidFill>
                  <a:schemeClr val="bg1"/>
                </a:solidFill>
              </a:rPr>
              <a:t>for claim </a:t>
            </a:r>
            <a:r>
              <a:rPr lang="en-US" sz="1200" dirty="0" smtClean="0">
                <a:solidFill>
                  <a:schemeClr val="bg1"/>
                </a:solidFill>
              </a:rPr>
              <a:t>notes:</a:t>
            </a:r>
            <a:endParaRPr lang="en-US" sz="1200" dirty="0">
              <a:solidFill>
                <a:schemeClr val="bg1"/>
              </a:solidFill>
            </a:endParaRPr>
          </a:p>
          <a:p>
            <a:pPr marL="171450" indent="-171450" algn="l">
              <a:buFont typeface="Arial" panose="020B0604020202020204" pitchFamily="34" charset="0"/>
              <a:buChar char="•"/>
            </a:pPr>
            <a:r>
              <a:rPr lang="en-US" sz="1200" dirty="0">
                <a:solidFill>
                  <a:schemeClr val="bg1"/>
                </a:solidFill>
              </a:rPr>
              <a:t>Sentiment analysis</a:t>
            </a:r>
          </a:p>
          <a:p>
            <a:pPr marL="171450" indent="-171450" algn="l">
              <a:buFont typeface="Arial" panose="020B0604020202020204" pitchFamily="34" charset="0"/>
              <a:buChar char="•"/>
            </a:pPr>
            <a:r>
              <a:rPr lang="en-US" sz="1200" dirty="0">
                <a:solidFill>
                  <a:schemeClr val="bg1"/>
                </a:solidFill>
              </a:rPr>
              <a:t>Big data: 145MM notes</a:t>
            </a:r>
          </a:p>
          <a:p>
            <a:pPr marL="171450" indent="-171450" algn="l">
              <a:buFont typeface="Arial" panose="020B0604020202020204" pitchFamily="34" charset="0"/>
              <a:buChar char="•"/>
            </a:pPr>
            <a:r>
              <a:rPr lang="en-US" sz="1200" dirty="0">
                <a:solidFill>
                  <a:schemeClr val="bg1"/>
                </a:solidFill>
              </a:rPr>
              <a:t>Advance modelling (Multiple instance learning</a:t>
            </a:r>
            <a:r>
              <a:rPr lang="en-US" sz="1200" dirty="0" smtClean="0">
                <a:solidFill>
                  <a:schemeClr val="bg1"/>
                </a:solidFill>
              </a:rPr>
              <a:t>)</a:t>
            </a:r>
          </a:p>
          <a:p>
            <a:pPr marL="171450" indent="-171450" algn="l">
              <a:buFont typeface="Arial" panose="020B0604020202020204" pitchFamily="34" charset="0"/>
              <a:buChar char="•"/>
            </a:pPr>
            <a:endParaRPr lang="en-US" sz="1200" dirty="0" smtClean="0">
              <a:solidFill>
                <a:schemeClr val="bg1"/>
              </a:solidFill>
            </a:endParaRPr>
          </a:p>
          <a:p>
            <a:pPr algn="l"/>
            <a:r>
              <a:rPr lang="en-US" sz="1200" dirty="0" smtClean="0">
                <a:solidFill>
                  <a:schemeClr val="bg1"/>
                </a:solidFill>
              </a:rPr>
              <a:t>Customer Speech Sentiment analysis:</a:t>
            </a:r>
            <a:endParaRPr lang="en-US" sz="1200" dirty="0">
              <a:solidFill>
                <a:schemeClr val="bg1"/>
              </a:solidFill>
            </a:endParaRPr>
          </a:p>
          <a:p>
            <a:pPr marL="171450" indent="-171450" algn="l">
              <a:buFont typeface="Arial" panose="020B0604020202020204" pitchFamily="34" charset="0"/>
              <a:buChar char="•"/>
            </a:pPr>
            <a:r>
              <a:rPr lang="en-US" sz="1200" dirty="0" smtClean="0">
                <a:solidFill>
                  <a:schemeClr val="bg1"/>
                </a:solidFill>
              </a:rPr>
              <a:t>Signal processing</a:t>
            </a:r>
          </a:p>
          <a:p>
            <a:pPr marL="171450" indent="-171450" algn="l">
              <a:buFont typeface="Arial" panose="020B0604020202020204" pitchFamily="34" charset="0"/>
              <a:buChar char="•"/>
            </a:pPr>
            <a:r>
              <a:rPr lang="en-US" sz="1200" dirty="0" smtClean="0">
                <a:solidFill>
                  <a:schemeClr val="bg1"/>
                </a:solidFill>
              </a:rPr>
              <a:t>Speech-to-text conversion</a:t>
            </a:r>
          </a:p>
          <a:p>
            <a:pPr algn="l"/>
            <a:endParaRPr lang="en-US" sz="1200" dirty="0" smtClean="0">
              <a:solidFill>
                <a:schemeClr val="bg1"/>
              </a:solidFill>
            </a:endParaRPr>
          </a:p>
          <a:p>
            <a:pPr algn="l"/>
            <a:r>
              <a:rPr lang="en-US" sz="1200" dirty="0" smtClean="0">
                <a:solidFill>
                  <a:schemeClr val="bg1"/>
                </a:solidFill>
              </a:rPr>
              <a:t>Fraud detection, Roof classification:</a:t>
            </a:r>
          </a:p>
          <a:p>
            <a:pPr marL="171450" indent="-171450" algn="l">
              <a:buFont typeface="Arial" panose="020B0604020202020204" pitchFamily="34" charset="0"/>
              <a:buChar char="•"/>
            </a:pPr>
            <a:r>
              <a:rPr lang="en-US" sz="1200" dirty="0" smtClean="0">
                <a:solidFill>
                  <a:schemeClr val="bg1"/>
                </a:solidFill>
              </a:rPr>
              <a:t>Image processing</a:t>
            </a:r>
          </a:p>
          <a:p>
            <a:pPr marL="171450" indent="-171450" algn="l">
              <a:buFont typeface="Arial" panose="020B0604020202020204" pitchFamily="34" charset="0"/>
              <a:buChar char="•"/>
            </a:pPr>
            <a:r>
              <a:rPr lang="en-US" sz="1200" dirty="0" smtClean="0">
                <a:solidFill>
                  <a:schemeClr val="bg1"/>
                </a:solidFill>
              </a:rPr>
              <a:t>Deep learning </a:t>
            </a:r>
            <a:endParaRPr lang="en-US" sz="1200" dirty="0">
              <a:solidFill>
                <a:schemeClr val="bg1"/>
              </a:solidFill>
            </a:endParaRPr>
          </a:p>
          <a:p>
            <a:pPr marL="171450" indent="-171450" algn="l">
              <a:buFont typeface="Arial" panose="020B0604020202020204" pitchFamily="34" charset="0"/>
              <a:buChar char="•"/>
            </a:pPr>
            <a:endParaRPr lang="en-US" sz="1200" dirty="0" smtClean="0">
              <a:solidFill>
                <a:schemeClr val="bg1"/>
              </a:solidFill>
            </a:endParaRPr>
          </a:p>
          <a:p>
            <a:pPr algn="l"/>
            <a:endParaRPr lang="en-US" sz="1200" dirty="0">
              <a:solidFill>
                <a:schemeClr val="bg1"/>
              </a:solidFill>
            </a:endParaRPr>
          </a:p>
          <a:p>
            <a:pPr algn="l"/>
            <a:endParaRPr lang="en-US" sz="1200" dirty="0">
              <a:solidFill>
                <a:schemeClr val="bg1"/>
              </a:solidFill>
            </a:endParaRPr>
          </a:p>
          <a:p>
            <a:pPr marL="171450" indent="-171450" algn="l">
              <a:buFont typeface="Arial" panose="020B0604020202020204" pitchFamily="34" charset="0"/>
              <a:buChar char="•"/>
            </a:pPr>
            <a:endParaRPr lang="en-US" sz="1200" dirty="0" smtClean="0">
              <a:solidFill>
                <a:schemeClr val="bg1"/>
              </a:solidFill>
            </a:endParaRPr>
          </a:p>
          <a:p>
            <a:pPr lvl="1" algn="l"/>
            <a:endParaRPr lang="en-US" sz="1200" dirty="0">
              <a:solidFill>
                <a:schemeClr val="bg1"/>
              </a:solidFill>
            </a:endParaRPr>
          </a:p>
        </p:txBody>
      </p:sp>
      <p:pic>
        <p:nvPicPr>
          <p:cNvPr id="14" name="Picture 2" descr="U:\talks\VOICE_140202_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92442" y="5609973"/>
            <a:ext cx="1322607" cy="7908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1000" y="4114800"/>
            <a:ext cx="1143000" cy="228600"/>
          </a:xfrm>
          <a:prstGeom prst="rect">
            <a:avLst/>
          </a:prstGeom>
          <a:noFill/>
        </p:spPr>
        <p:txBody>
          <a:bodyPr wrap="none" rtlCol="0">
            <a:normAutofit fontScale="92500" lnSpcReduction="20000"/>
          </a:bodyPr>
          <a:lstStyle/>
          <a:p>
            <a:r>
              <a:rPr lang="en-US" sz="1200" dirty="0" smtClean="0">
                <a:solidFill>
                  <a:schemeClr val="bg1"/>
                </a:solidFill>
              </a:rPr>
              <a:t>Self-driving cars</a:t>
            </a:r>
            <a:endParaRPr lang="en-US" sz="1200" dirty="0">
              <a:solidFill>
                <a:schemeClr val="bg1"/>
              </a:solidFill>
            </a:endParaRPr>
          </a:p>
        </p:txBody>
      </p:sp>
      <p:sp>
        <p:nvSpPr>
          <p:cNvPr id="27" name="TextBox 26"/>
          <p:cNvSpPr txBox="1"/>
          <p:nvPr/>
        </p:nvSpPr>
        <p:spPr>
          <a:xfrm>
            <a:off x="369627" y="5357310"/>
            <a:ext cx="1143000" cy="228600"/>
          </a:xfrm>
          <a:prstGeom prst="rect">
            <a:avLst/>
          </a:prstGeom>
          <a:noFill/>
        </p:spPr>
        <p:txBody>
          <a:bodyPr wrap="none" rtlCol="0">
            <a:noAutofit/>
          </a:bodyPr>
          <a:lstStyle/>
          <a:p>
            <a:r>
              <a:rPr lang="en-US" sz="1100" dirty="0" smtClean="0">
                <a:solidFill>
                  <a:schemeClr val="bg1"/>
                </a:solidFill>
              </a:rPr>
              <a:t>Genome discovery</a:t>
            </a:r>
            <a:endParaRPr lang="en-US" sz="1100" dirty="0">
              <a:solidFill>
                <a:schemeClr val="bg1"/>
              </a:solidFill>
            </a:endParaRPr>
          </a:p>
        </p:txBody>
      </p:sp>
      <p:sp>
        <p:nvSpPr>
          <p:cNvPr id="28" name="TextBox 27"/>
          <p:cNvSpPr txBox="1"/>
          <p:nvPr/>
        </p:nvSpPr>
        <p:spPr>
          <a:xfrm>
            <a:off x="1782245" y="5410200"/>
            <a:ext cx="1143000" cy="228600"/>
          </a:xfrm>
          <a:prstGeom prst="rect">
            <a:avLst/>
          </a:prstGeom>
          <a:noFill/>
        </p:spPr>
        <p:txBody>
          <a:bodyPr wrap="none" rtlCol="0">
            <a:normAutofit fontScale="92500" lnSpcReduction="20000"/>
          </a:bodyPr>
          <a:lstStyle/>
          <a:p>
            <a:r>
              <a:rPr lang="en-US" sz="1200" dirty="0" smtClean="0">
                <a:solidFill>
                  <a:schemeClr val="bg1"/>
                </a:solidFill>
              </a:rPr>
              <a:t>Speech recognition</a:t>
            </a:r>
            <a:endParaRPr lang="en-US" sz="1200" dirty="0">
              <a:solidFill>
                <a:schemeClr val="bg1"/>
              </a:solidFill>
            </a:endParaRPr>
          </a:p>
        </p:txBody>
      </p:sp>
      <p:sp>
        <p:nvSpPr>
          <p:cNvPr id="29" name="TextBox 28"/>
          <p:cNvSpPr txBox="1"/>
          <p:nvPr/>
        </p:nvSpPr>
        <p:spPr>
          <a:xfrm>
            <a:off x="1752600" y="4114800"/>
            <a:ext cx="1143000" cy="228600"/>
          </a:xfrm>
          <a:prstGeom prst="rect">
            <a:avLst/>
          </a:prstGeom>
          <a:noFill/>
        </p:spPr>
        <p:txBody>
          <a:bodyPr wrap="none" rtlCol="0">
            <a:noAutofit/>
          </a:bodyPr>
          <a:lstStyle/>
          <a:p>
            <a:r>
              <a:rPr lang="en-US" sz="1100" dirty="0" smtClean="0">
                <a:solidFill>
                  <a:schemeClr val="bg1"/>
                </a:solidFill>
              </a:rPr>
              <a:t>Smart web search</a:t>
            </a:r>
            <a:endParaRPr lang="en-US" sz="1100" dirty="0">
              <a:solidFill>
                <a:schemeClr val="bg1"/>
              </a:solidFill>
            </a:endParaRPr>
          </a:p>
        </p:txBody>
      </p:sp>
    </p:spTree>
    <p:extLst>
      <p:ext uri="{BB962C8B-B14F-4D97-AF65-F5344CB8AC3E}">
        <p14:creationId xmlns:p14="http://schemas.microsoft.com/office/powerpoint/2010/main" val="191448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9067799" cy="715962"/>
          </a:xfrm>
        </p:spPr>
        <p:txBody>
          <a:bodyPr/>
          <a:lstStyle/>
          <a:p>
            <a:r>
              <a:rPr lang="en-US" sz="3200" dirty="0" smtClean="0">
                <a:solidFill>
                  <a:schemeClr val="bg1"/>
                </a:solidFill>
              </a:rPr>
              <a:t>Analytics Applications in Insurance</a:t>
            </a:r>
            <a:endParaRPr lang="en-US" sz="3200" dirty="0">
              <a:solidFill>
                <a:schemeClr val="bg1"/>
              </a:solidFill>
            </a:endParaRPr>
          </a:p>
        </p:txBody>
      </p:sp>
      <p:sp>
        <p:nvSpPr>
          <p:cNvPr id="4" name="AutoShape 4" descr="Image result for qbe insurance"/>
          <p:cNvSpPr>
            <a:spLocks noChangeAspect="1" noChangeArrowheads="1"/>
          </p:cNvSpPr>
          <p:nvPr/>
        </p:nvSpPr>
        <p:spPr bwMode="auto">
          <a:xfrm>
            <a:off x="0" y="-136525"/>
            <a:ext cx="1238250" cy="419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qbe insurance"/>
          <p:cNvSpPr>
            <a:spLocks noChangeAspect="1" noChangeArrowheads="1"/>
          </p:cNvSpPr>
          <p:nvPr/>
        </p:nvSpPr>
        <p:spPr bwMode="auto">
          <a:xfrm>
            <a:off x="152400" y="15875"/>
            <a:ext cx="1238250" cy="419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2" descr="Image result for farmers insurance"/>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152400" y="990600"/>
            <a:ext cx="8763000" cy="838200"/>
          </a:xfrm>
          <a:prstGeom prst="rect">
            <a:avLst/>
          </a:prstGeom>
          <a:noFill/>
        </p:spPr>
        <p:txBody>
          <a:bodyPr wrap="square" rtlCol="0">
            <a:noAutofit/>
          </a:bodyPr>
          <a:lstStyle/>
          <a:p>
            <a:pPr marL="91440">
              <a:tabLst>
                <a:tab pos="91440" algn="l"/>
              </a:tabLst>
            </a:pPr>
            <a:r>
              <a:rPr lang="en-US" sz="1800" dirty="0" smtClean="0">
                <a:latin typeface="+mj-lt"/>
              </a:rPr>
              <a:t>With the complex nature of insurance risk exposures, and deep customer service interactions, </a:t>
            </a:r>
            <a:r>
              <a:rPr lang="en-US" sz="1800" dirty="0">
                <a:latin typeface="+mj-lt"/>
              </a:rPr>
              <a:t>i</a:t>
            </a:r>
            <a:r>
              <a:rPr lang="en-US" sz="1800" dirty="0" smtClean="0">
                <a:latin typeface="+mj-lt"/>
              </a:rPr>
              <a:t>nsurance offers rich opportunities for advanced analytics</a:t>
            </a:r>
          </a:p>
        </p:txBody>
      </p:sp>
      <p:graphicFrame>
        <p:nvGraphicFramePr>
          <p:cNvPr id="22" name="Table 21"/>
          <p:cNvGraphicFramePr>
            <a:graphicFrameLocks noGrp="1"/>
          </p:cNvGraphicFramePr>
          <p:nvPr>
            <p:extLst>
              <p:ext uri="{D42A27DB-BD31-4B8C-83A1-F6EECF244321}">
                <p14:modId xmlns:p14="http://schemas.microsoft.com/office/powerpoint/2010/main" val="1069755936"/>
              </p:ext>
            </p:extLst>
          </p:nvPr>
        </p:nvGraphicFramePr>
        <p:xfrm>
          <a:off x="301942" y="1752600"/>
          <a:ext cx="8503920" cy="2987040"/>
        </p:xfrm>
        <a:graphic>
          <a:graphicData uri="http://schemas.openxmlformats.org/drawingml/2006/table">
            <a:tbl>
              <a:tblPr firstRow="1" bandRow="1">
                <a:tableStyleId>{5C22544A-7EE6-4342-B048-85BDC9FD1C3A}</a:tableStyleId>
              </a:tblPr>
              <a:tblGrid>
                <a:gridCol w="2125980"/>
                <a:gridCol w="2125980"/>
                <a:gridCol w="2125980"/>
                <a:gridCol w="2125980"/>
              </a:tblGrid>
              <a:tr h="370840">
                <a:tc>
                  <a:txBody>
                    <a:bodyPr/>
                    <a:lstStyle/>
                    <a:p>
                      <a:pPr algn="ctr"/>
                      <a:r>
                        <a:rPr lang="en-US" sz="2000" dirty="0" smtClean="0"/>
                        <a:t>Customer</a:t>
                      </a:r>
                      <a:r>
                        <a:rPr lang="en-US" sz="2000" baseline="0" dirty="0" smtClean="0"/>
                        <a:t> &amp; Marketing</a:t>
                      </a:r>
                      <a:endParaRPr lang="en-US" sz="2000" dirty="0"/>
                    </a:p>
                  </a:txBody>
                  <a:tcPr anchor="ctr"/>
                </a:tc>
                <a:tc>
                  <a:txBody>
                    <a:bodyPr/>
                    <a:lstStyle/>
                    <a:p>
                      <a:pPr algn="ctr"/>
                      <a:r>
                        <a:rPr lang="en-US" sz="2000" dirty="0" smtClean="0"/>
                        <a:t>Risk</a:t>
                      </a:r>
                      <a:endParaRPr lang="en-US" sz="2000" dirty="0"/>
                    </a:p>
                  </a:txBody>
                  <a:tcPr anchor="ctr"/>
                </a:tc>
                <a:tc>
                  <a:txBody>
                    <a:bodyPr/>
                    <a:lstStyle/>
                    <a:p>
                      <a:pPr algn="ctr"/>
                      <a:r>
                        <a:rPr lang="en-US" sz="2000" dirty="0" smtClean="0"/>
                        <a:t>Operations</a:t>
                      </a:r>
                      <a:endParaRPr lang="en-US" sz="2000" dirty="0"/>
                    </a:p>
                  </a:txBody>
                  <a:tcPr anchor="ctr"/>
                </a:tc>
                <a:tc>
                  <a:txBody>
                    <a:bodyPr/>
                    <a:lstStyle/>
                    <a:p>
                      <a:pPr algn="ctr"/>
                      <a:r>
                        <a:rPr lang="en-US" sz="2000" dirty="0" smtClean="0"/>
                        <a:t>Financial</a:t>
                      </a:r>
                      <a:endParaRPr lang="en-US" sz="2000" dirty="0"/>
                    </a:p>
                  </a:txBody>
                  <a:tcPr anchor="ctr"/>
                </a:tc>
              </a:tr>
              <a:tr h="370840">
                <a:tc>
                  <a:txBody>
                    <a:bodyPr/>
                    <a:lstStyle/>
                    <a:p>
                      <a:pPr marL="17303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Customer experience &amp; behavior</a:t>
                      </a:r>
                      <a:endParaRPr lang="en-US" sz="1800" dirty="0" smtClean="0"/>
                    </a:p>
                    <a:p>
                      <a:pPr marL="173038" indent="-173038">
                        <a:buFont typeface="Arial" panose="020B0604020202020204" pitchFamily="34" charset="0"/>
                        <a:buChar char="•"/>
                      </a:pPr>
                      <a:r>
                        <a:rPr lang="en-US" sz="1800" dirty="0" smtClean="0"/>
                        <a:t>Propensity</a:t>
                      </a:r>
                    </a:p>
                    <a:p>
                      <a:pPr marL="173038" indent="-173038">
                        <a:buFont typeface="Arial" panose="020B0604020202020204" pitchFamily="34" charset="0"/>
                        <a:buChar char="•"/>
                      </a:pPr>
                      <a:r>
                        <a:rPr lang="en-US" sz="1800" dirty="0" smtClean="0"/>
                        <a:t>Product</a:t>
                      </a:r>
                      <a:r>
                        <a:rPr lang="en-US" sz="1800" baseline="0" dirty="0" smtClean="0"/>
                        <a:t> Affinity</a:t>
                      </a:r>
                      <a:endParaRPr lang="en-US" sz="1800" dirty="0" smtClean="0"/>
                    </a:p>
                    <a:p>
                      <a:pPr marL="173038" indent="-173038">
                        <a:buFont typeface="Arial" panose="020B0604020202020204" pitchFamily="34" charset="0"/>
                        <a:buChar char="•"/>
                      </a:pPr>
                      <a:r>
                        <a:rPr lang="en-US" sz="1800" dirty="0" smtClean="0"/>
                        <a:t>Retention</a:t>
                      </a:r>
                      <a:r>
                        <a:rPr lang="en-US" sz="1800" baseline="0" dirty="0" smtClean="0"/>
                        <a:t> &amp; conversion</a:t>
                      </a:r>
                    </a:p>
                    <a:p>
                      <a:pPr marL="173038" indent="-173038">
                        <a:buFont typeface="Arial" panose="020B0604020202020204" pitchFamily="34" charset="0"/>
                        <a:buChar char="•"/>
                      </a:pPr>
                      <a:r>
                        <a:rPr lang="en-US" sz="1800" baseline="0" dirty="0" smtClean="0"/>
                        <a:t>Lifetime value</a:t>
                      </a:r>
                    </a:p>
                  </a:txBody>
                  <a:tcPr/>
                </a:tc>
                <a:tc>
                  <a:txBody>
                    <a:bodyPr/>
                    <a:lstStyle/>
                    <a:p>
                      <a:pPr marL="173038" indent="-173038">
                        <a:buFont typeface="Arial" panose="020B0604020202020204" pitchFamily="34" charset="0"/>
                        <a:buChar char="•"/>
                      </a:pPr>
                      <a:r>
                        <a:rPr lang="en-US" sz="1800" dirty="0" smtClean="0"/>
                        <a:t>Pricing</a:t>
                      </a:r>
                    </a:p>
                    <a:p>
                      <a:pPr marL="173038" indent="-173038">
                        <a:buFont typeface="Arial" panose="020B0604020202020204" pitchFamily="34" charset="0"/>
                        <a:buChar char="•"/>
                      </a:pPr>
                      <a:r>
                        <a:rPr lang="en-US" sz="1800" dirty="0" smtClean="0"/>
                        <a:t>Underwriting</a:t>
                      </a:r>
                    </a:p>
                    <a:p>
                      <a:pPr marL="17303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Catastrophe modeling</a:t>
                      </a:r>
                    </a:p>
                    <a:p>
                      <a:pPr marL="173038" indent="-173038">
                        <a:buFont typeface="Arial" panose="020B0604020202020204" pitchFamily="34" charset="0"/>
                        <a:buChar char="•"/>
                      </a:pPr>
                      <a:r>
                        <a:rPr lang="en-US" sz="1800" baseline="0" dirty="0" smtClean="0"/>
                        <a:t>Claims severity &amp; Fraud</a:t>
                      </a:r>
                    </a:p>
                    <a:p>
                      <a:pPr marL="173038" indent="-173038">
                        <a:buFont typeface="Arial" panose="020B0604020202020204" pitchFamily="34" charset="0"/>
                        <a:buChar char="•"/>
                      </a:pPr>
                      <a:r>
                        <a:rPr lang="en-US" sz="1800" baseline="0" dirty="0" smtClean="0"/>
                        <a:t>Reserving</a:t>
                      </a:r>
                    </a:p>
                    <a:p>
                      <a:pPr marL="173038" indent="-173038">
                        <a:buFont typeface="Arial" panose="020B0604020202020204" pitchFamily="34" charset="0"/>
                        <a:buChar char="•"/>
                      </a:pPr>
                      <a:r>
                        <a:rPr lang="en-US" sz="1800" baseline="0" dirty="0" smtClean="0"/>
                        <a:t>Product Design</a:t>
                      </a:r>
                    </a:p>
                  </a:txBody>
                  <a:tcPr/>
                </a:tc>
                <a:tc>
                  <a:txBody>
                    <a:bodyPr/>
                    <a:lstStyle/>
                    <a:p>
                      <a:pPr marL="173038" indent="-173038">
                        <a:buFont typeface="Arial" panose="020B0604020202020204" pitchFamily="34" charset="0"/>
                        <a:buChar char="•"/>
                      </a:pPr>
                      <a:r>
                        <a:rPr lang="en-US" sz="1800" dirty="0" smtClean="0"/>
                        <a:t>Sales,</a:t>
                      </a:r>
                      <a:r>
                        <a:rPr lang="en-US" sz="1800" baseline="0" dirty="0" smtClean="0"/>
                        <a:t> UW &amp; Claims operational performance</a:t>
                      </a:r>
                    </a:p>
                    <a:p>
                      <a:pPr marL="173038" indent="-173038">
                        <a:buFont typeface="Arial" panose="020B0604020202020204" pitchFamily="34" charset="0"/>
                        <a:buChar char="•"/>
                      </a:pPr>
                      <a:r>
                        <a:rPr lang="en-US" sz="1800" dirty="0" smtClean="0"/>
                        <a:t>HR</a:t>
                      </a:r>
                      <a:r>
                        <a:rPr lang="en-US" sz="1800" baseline="0" dirty="0" smtClean="0"/>
                        <a:t> – Employee Engagement attraction &amp; retention</a:t>
                      </a:r>
                      <a:endParaRPr lang="en-US" sz="1800" dirty="0" smtClean="0"/>
                    </a:p>
                  </a:txBody>
                  <a:tcPr/>
                </a:tc>
                <a:tc>
                  <a:txBody>
                    <a:bodyPr/>
                    <a:lstStyle/>
                    <a:p>
                      <a:pPr marL="173038" indent="-173038">
                        <a:buFont typeface="Arial" panose="020B0604020202020204" pitchFamily="34" charset="0"/>
                        <a:buChar char="•"/>
                      </a:pPr>
                      <a:r>
                        <a:rPr lang="en-US" sz="1800" dirty="0" smtClean="0"/>
                        <a:t>Portfolio</a:t>
                      </a:r>
                      <a:r>
                        <a:rPr lang="en-US" sz="1800" baseline="0" dirty="0" smtClean="0"/>
                        <a:t> optimization</a:t>
                      </a:r>
                    </a:p>
                    <a:p>
                      <a:pPr marL="173038" indent="-173038">
                        <a:buFont typeface="Arial" panose="020B0604020202020204" pitchFamily="34" charset="0"/>
                        <a:buChar char="•"/>
                      </a:pPr>
                      <a:r>
                        <a:rPr lang="en-US" sz="1800" baseline="0" dirty="0" smtClean="0"/>
                        <a:t>Financial modeling/ forecasting</a:t>
                      </a:r>
                    </a:p>
                    <a:p>
                      <a:pPr marL="173038" indent="-173038">
                        <a:buFont typeface="Arial" panose="020B0604020202020204" pitchFamily="34" charset="0"/>
                        <a:buChar char="•"/>
                      </a:pPr>
                      <a:r>
                        <a:rPr lang="en-US" sz="1800" baseline="0" dirty="0" smtClean="0"/>
                        <a:t>Economic modeling</a:t>
                      </a:r>
                      <a:endParaRPr lang="en-US" sz="1800" dirty="0" smtClean="0"/>
                    </a:p>
                  </a:txBody>
                  <a:tcPr/>
                </a:tc>
              </a:tr>
            </a:tbl>
          </a:graphicData>
        </a:graphic>
      </p:graphicFrame>
      <p:grpSp>
        <p:nvGrpSpPr>
          <p:cNvPr id="11" name="Group 10"/>
          <p:cNvGrpSpPr/>
          <p:nvPr/>
        </p:nvGrpSpPr>
        <p:grpSpPr>
          <a:xfrm>
            <a:off x="1066800" y="4918057"/>
            <a:ext cx="6913208" cy="1814750"/>
            <a:chOff x="176284" y="4339135"/>
            <a:chExt cx="8714095" cy="249236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533719"/>
              <a:ext cx="1681163"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438" y="4489864"/>
              <a:ext cx="1609725" cy="92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76284" y="4339135"/>
              <a:ext cx="1921001" cy="1843474"/>
              <a:chOff x="457200" y="4404105"/>
              <a:chExt cx="1947542" cy="1932044"/>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04105"/>
                <a:ext cx="1947542" cy="193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030827" y="5044966"/>
                <a:ext cx="887030" cy="677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smtClean="0"/>
                  <a:t>CUSTOMER</a:t>
                </a:r>
                <a:endParaRPr lang="en-US" sz="800" b="1" dirty="0"/>
              </a:p>
            </p:txBody>
          </p:sp>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379" y="4407514"/>
              <a:ext cx="1905000" cy="121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employe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4163" y="5631335"/>
              <a:ext cx="1481493" cy="985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9076" y="5533719"/>
              <a:ext cx="1732606" cy="129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3711" y="4402354"/>
              <a:ext cx="1457325" cy="115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0198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7315200" cy="715962"/>
          </a:xfrm>
          <a:effectLst>
            <a:outerShdw dist="17961" dir="2700000" algn="ctr" rotWithShape="0">
              <a:schemeClr val="tx2"/>
            </a:outerShdw>
          </a:effectLst>
        </p:spPr>
        <p:txBody>
          <a:bodyPr/>
          <a:lstStyle/>
          <a:p>
            <a:r>
              <a:rPr lang="en-US" sz="3200" dirty="0" smtClean="0">
                <a:solidFill>
                  <a:schemeClr val="bg1"/>
                </a:solidFill>
              </a:rPr>
              <a:t>Knowledge Extraction from Text (I)</a:t>
            </a:r>
          </a:p>
        </p:txBody>
      </p:sp>
      <p:sp>
        <p:nvSpPr>
          <p:cNvPr id="3" name="TextBox 2"/>
          <p:cNvSpPr txBox="1"/>
          <p:nvPr/>
        </p:nvSpPr>
        <p:spPr>
          <a:xfrm>
            <a:off x="533400" y="2057400"/>
            <a:ext cx="8478892" cy="2185214"/>
          </a:xfrm>
          <a:prstGeom prst="rect">
            <a:avLst/>
          </a:prstGeom>
          <a:noFill/>
        </p:spPr>
        <p:txBody>
          <a:bodyPr wrap="square" rtlCol="0">
            <a:spAutoFit/>
          </a:bodyPr>
          <a:lstStyle/>
          <a:p>
            <a:pPr algn="l"/>
            <a:r>
              <a:rPr lang="en-US" sz="2800" dirty="0" smtClean="0"/>
              <a:t>“A </a:t>
            </a:r>
            <a:r>
              <a:rPr lang="en-US" sz="2800" dirty="0"/>
              <a:t>fundamental task in text analysis is to ascertain or infer that a piece of text (a sentence, passage, or document) refers to a particular, given topic or </a:t>
            </a:r>
            <a:r>
              <a:rPr lang="en-US" sz="2800" dirty="0" smtClean="0"/>
              <a:t>concept.”*</a:t>
            </a:r>
          </a:p>
          <a:p>
            <a:pPr algn="l"/>
            <a:endParaRPr lang="en-US" dirty="0"/>
          </a:p>
        </p:txBody>
      </p:sp>
      <p:sp>
        <p:nvSpPr>
          <p:cNvPr id="2" name="TextBox 1"/>
          <p:cNvSpPr txBox="1"/>
          <p:nvPr/>
        </p:nvSpPr>
        <p:spPr>
          <a:xfrm>
            <a:off x="88873" y="6019800"/>
            <a:ext cx="7772832" cy="830997"/>
          </a:xfrm>
          <a:prstGeom prst="rect">
            <a:avLst/>
          </a:prstGeom>
          <a:noFill/>
        </p:spPr>
        <p:txBody>
          <a:bodyPr wrap="none" rtlCol="0">
            <a:spAutoFit/>
          </a:bodyPr>
          <a:lstStyle/>
          <a:p>
            <a:r>
              <a:rPr lang="en-US" sz="1600" dirty="0" smtClean="0"/>
              <a:t>*</a:t>
            </a:r>
            <a:r>
              <a:rPr lang="en-US" sz="1600" b="1" dirty="0"/>
              <a:t>Automated Identification of Medical Concepts and Assertions in Medical Text</a:t>
            </a:r>
          </a:p>
          <a:p>
            <a:r>
              <a:rPr lang="en-US" sz="1600" dirty="0" err="1">
                <a:hlinkClick r:id="rId3" invalidUrl="http://www.ncbi.nlm.nih.gov/pubmed/?term=Rosales R[auth]"/>
              </a:rPr>
              <a:t>Rómer</a:t>
            </a:r>
            <a:r>
              <a:rPr lang="en-US" sz="1600" dirty="0">
                <a:hlinkClick r:id="rId3" invalidUrl="http://www.ncbi.nlm.nih.gov/pubmed/?term=Rosales R[auth]"/>
              </a:rPr>
              <a:t> Rosales</a:t>
            </a:r>
            <a:r>
              <a:rPr lang="en-US" sz="1600" dirty="0"/>
              <a:t>, </a:t>
            </a:r>
            <a:r>
              <a:rPr lang="en-US" sz="1600" dirty="0">
                <a:hlinkClick r:id="rId4" invalidUrl="http://www.ncbi.nlm.nih.gov/pubmed/?term=Farooq F[auth]"/>
              </a:rPr>
              <a:t>Faisal Farooq</a:t>
            </a:r>
            <a:r>
              <a:rPr lang="en-US" sz="1600" dirty="0"/>
              <a:t>, </a:t>
            </a:r>
            <a:r>
              <a:rPr lang="en-US" sz="1600" dirty="0" err="1">
                <a:hlinkClick r:id="rId5" invalidUrl="http://www.ncbi.nlm.nih.gov/pubmed/?term=Krishnapuram B[auth]"/>
              </a:rPr>
              <a:t>Balaji</a:t>
            </a:r>
            <a:r>
              <a:rPr lang="en-US" sz="1600" dirty="0">
                <a:hlinkClick r:id="rId5" invalidUrl="http://www.ncbi.nlm.nih.gov/pubmed/?term=Krishnapuram B[auth]"/>
              </a:rPr>
              <a:t> </a:t>
            </a:r>
            <a:r>
              <a:rPr lang="en-US" sz="1600" dirty="0" err="1">
                <a:hlinkClick r:id="rId5" invalidUrl="http://www.ncbi.nlm.nih.gov/pubmed/?term=Krishnapuram B[auth]"/>
              </a:rPr>
              <a:t>Krishnapuram</a:t>
            </a:r>
            <a:r>
              <a:rPr lang="en-US" sz="1600" dirty="0"/>
              <a:t>, </a:t>
            </a:r>
            <a:r>
              <a:rPr lang="en-US" sz="1600" dirty="0" err="1">
                <a:hlinkClick r:id="rId6" invalidUrl="http://www.ncbi.nlm.nih.gov/pubmed/?term=Yu S[auth]"/>
              </a:rPr>
              <a:t>Shipeng</a:t>
            </a:r>
            <a:r>
              <a:rPr lang="en-US" sz="1600" dirty="0">
                <a:hlinkClick r:id="rId6" invalidUrl="http://www.ncbi.nlm.nih.gov/pubmed/?term=Yu S[auth]"/>
              </a:rPr>
              <a:t> Yu</a:t>
            </a:r>
            <a:r>
              <a:rPr lang="en-US" sz="1600" dirty="0"/>
              <a:t>, and </a:t>
            </a:r>
            <a:r>
              <a:rPr lang="en-US" sz="1600" dirty="0">
                <a:hlinkClick r:id="rId7" invalidUrl="http://www.ncbi.nlm.nih.gov/pubmed/?term=Fung G[auth]"/>
              </a:rPr>
              <a:t>Glenn Fung</a:t>
            </a:r>
            <a:endParaRPr lang="en-US" sz="1600" dirty="0"/>
          </a:p>
          <a:p>
            <a:endParaRPr lang="en-US" sz="1600" dirty="0"/>
          </a:p>
        </p:txBody>
      </p:sp>
    </p:spTree>
    <p:extLst>
      <p:ext uri="{BB962C8B-B14F-4D97-AF65-F5344CB8AC3E}">
        <p14:creationId xmlns:p14="http://schemas.microsoft.com/office/powerpoint/2010/main" val="1468055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7315200" cy="715962"/>
          </a:xfrm>
          <a:effectLst>
            <a:outerShdw dist="17961" dir="2700000" algn="ctr" rotWithShape="0">
              <a:schemeClr val="tx2"/>
            </a:outerShdw>
          </a:effectLst>
        </p:spPr>
        <p:txBody>
          <a:bodyPr/>
          <a:lstStyle/>
          <a:p>
            <a:r>
              <a:rPr lang="en-US" sz="3200" dirty="0" smtClean="0">
                <a:solidFill>
                  <a:schemeClr val="bg1"/>
                </a:solidFill>
              </a:rPr>
              <a:t>Knowledge Extraction from Text (II)</a:t>
            </a:r>
          </a:p>
        </p:txBody>
      </p:sp>
      <p:sp>
        <p:nvSpPr>
          <p:cNvPr id="3" name="TextBox 2"/>
          <p:cNvSpPr txBox="1"/>
          <p:nvPr/>
        </p:nvSpPr>
        <p:spPr>
          <a:xfrm>
            <a:off x="55508" y="762000"/>
            <a:ext cx="8478892" cy="6247864"/>
          </a:xfrm>
          <a:prstGeom prst="rect">
            <a:avLst/>
          </a:prstGeom>
          <a:noFill/>
        </p:spPr>
        <p:txBody>
          <a:bodyPr wrap="square" rtlCol="0">
            <a:spAutoFit/>
          </a:bodyPr>
          <a:lstStyle/>
          <a:p>
            <a:pPr algn="l"/>
            <a:endParaRPr lang="en-US" dirty="0" smtClean="0"/>
          </a:p>
          <a:p>
            <a:pPr marL="342900" indent="-342900" algn="l">
              <a:buFont typeface="Arial" panose="020B0604020202020204" pitchFamily="34" charset="0"/>
              <a:buChar char="•"/>
            </a:pPr>
            <a:r>
              <a:rPr lang="en-US" dirty="0" smtClean="0"/>
              <a:t>The </a:t>
            </a:r>
            <a:r>
              <a:rPr lang="en-US" dirty="0"/>
              <a:t>topic can vary widely; for </a:t>
            </a:r>
            <a:r>
              <a:rPr lang="en-US" dirty="0" smtClean="0"/>
              <a:t>example we can assert if there is evidence that a party was interested in a rental car after reporting the loss:</a:t>
            </a:r>
          </a:p>
          <a:p>
            <a:pPr algn="l"/>
            <a:endParaRPr lang="en-US" dirty="0" smtClean="0"/>
          </a:p>
          <a:p>
            <a:pPr marL="800100" lvl="1" indent="-342900" algn="l">
              <a:buFont typeface="Arial" panose="020B0604020202020204" pitchFamily="34" charset="0"/>
              <a:buChar char="•"/>
            </a:pPr>
            <a:r>
              <a:rPr lang="en-US" sz="2000" i="1" dirty="0" smtClean="0">
                <a:solidFill>
                  <a:srgbClr val="FF0000"/>
                </a:solidFill>
              </a:rPr>
              <a:t>ERIC </a:t>
            </a:r>
            <a:r>
              <a:rPr lang="en-US" sz="2000" i="1" dirty="0">
                <a:solidFill>
                  <a:srgbClr val="FF0000"/>
                </a:solidFill>
              </a:rPr>
              <a:t>CALLED ME AND WANTS </a:t>
            </a:r>
            <a:r>
              <a:rPr lang="en-US" sz="2000" i="1" dirty="0" smtClean="0">
                <a:solidFill>
                  <a:srgbClr val="FF0000"/>
                </a:solidFill>
              </a:rPr>
              <a:t>RENTAL…  </a:t>
            </a:r>
            <a:r>
              <a:rPr lang="en-US" sz="2000" dirty="0" smtClean="0">
                <a:solidFill>
                  <a:schemeClr val="accent4"/>
                </a:solidFill>
              </a:rPr>
              <a:t>can be accepted as a statement of the fact that ERIN (A party in the claim)</a:t>
            </a:r>
            <a:r>
              <a:rPr lang="en-US" sz="2000" dirty="0">
                <a:solidFill>
                  <a:schemeClr val="accent4"/>
                </a:solidFill>
              </a:rPr>
              <a:t> </a:t>
            </a:r>
            <a:r>
              <a:rPr lang="en-US" sz="2000" dirty="0" smtClean="0">
                <a:solidFill>
                  <a:schemeClr val="accent4"/>
                </a:solidFill>
              </a:rPr>
              <a:t> is interested in a rental</a:t>
            </a: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dirty="0" smtClean="0"/>
              <a:t>A similar task </a:t>
            </a:r>
            <a:r>
              <a:rPr lang="en-US" dirty="0"/>
              <a:t>is to determine the polarity of the text; that is, whether the piece of text represents positive or negative evidence about the topic. For </a:t>
            </a:r>
            <a:r>
              <a:rPr lang="en-US" dirty="0" smtClean="0"/>
              <a:t>example:</a:t>
            </a:r>
          </a:p>
          <a:p>
            <a:pPr marL="800100" lvl="1" indent="-342900" algn="l">
              <a:buFont typeface="Arial" panose="020B0604020202020204" pitchFamily="34" charset="0"/>
              <a:buChar char="•"/>
            </a:pPr>
            <a:r>
              <a:rPr lang="en-US" sz="2000" i="1" dirty="0">
                <a:solidFill>
                  <a:srgbClr val="FF0000"/>
                </a:solidFill>
              </a:rPr>
              <a:t>T</a:t>
            </a:r>
            <a:r>
              <a:rPr lang="en-US" sz="2000" i="1" dirty="0" smtClean="0">
                <a:solidFill>
                  <a:srgbClr val="FF0000"/>
                </a:solidFill>
              </a:rPr>
              <a:t>he insured reported a neck injury</a:t>
            </a:r>
            <a:r>
              <a:rPr lang="en-US" sz="2000" dirty="0"/>
              <a:t> clearly provides positive evidence </a:t>
            </a:r>
            <a:r>
              <a:rPr lang="en-US" sz="2000" dirty="0" smtClean="0"/>
              <a:t>about a neck injury, </a:t>
            </a:r>
            <a:r>
              <a:rPr lang="en-US" sz="2000" dirty="0"/>
              <a:t>while </a:t>
            </a:r>
            <a:r>
              <a:rPr lang="en-US" sz="2000" i="1" dirty="0">
                <a:solidFill>
                  <a:srgbClr val="FF0000"/>
                </a:solidFill>
              </a:rPr>
              <a:t>The </a:t>
            </a:r>
            <a:r>
              <a:rPr lang="en-US" sz="2000" i="1" dirty="0" smtClean="0">
                <a:solidFill>
                  <a:srgbClr val="FF0000"/>
                </a:solidFill>
              </a:rPr>
              <a:t>insured does </a:t>
            </a:r>
            <a:r>
              <a:rPr lang="en-US" sz="2000" i="1" dirty="0">
                <a:solidFill>
                  <a:srgbClr val="FF0000"/>
                </a:solidFill>
              </a:rPr>
              <a:t>not </a:t>
            </a:r>
            <a:r>
              <a:rPr lang="en-US" sz="2000" i="1" dirty="0" smtClean="0">
                <a:solidFill>
                  <a:srgbClr val="FF0000"/>
                </a:solidFill>
              </a:rPr>
              <a:t>seems to have </a:t>
            </a:r>
            <a:r>
              <a:rPr lang="en-US" sz="2000" i="1" dirty="0">
                <a:solidFill>
                  <a:srgbClr val="FF0000"/>
                </a:solidFill>
              </a:rPr>
              <a:t>any </a:t>
            </a:r>
            <a:r>
              <a:rPr lang="en-US" sz="2000" i="1" dirty="0" smtClean="0">
                <a:solidFill>
                  <a:srgbClr val="FF0000"/>
                </a:solidFill>
              </a:rPr>
              <a:t>significant injuries</a:t>
            </a:r>
            <a:r>
              <a:rPr lang="en-US" sz="2000" dirty="0"/>
              <a:t> provides negative evidence about </a:t>
            </a:r>
            <a:r>
              <a:rPr lang="en-US" sz="2000" dirty="0" smtClean="0"/>
              <a:t>any injury type (neck injury </a:t>
            </a:r>
            <a:r>
              <a:rPr lang="en-US" sz="2000" dirty="0"/>
              <a:t>in this case</a:t>
            </a:r>
            <a:r>
              <a:rPr lang="en-US" sz="2000" dirty="0" smtClean="0"/>
              <a:t>).</a:t>
            </a:r>
            <a:endParaRPr lang="en-US" sz="2000" dirty="0"/>
          </a:p>
          <a:p>
            <a:pPr marL="342900" indent="-342900" algn="l">
              <a:buFont typeface="Arial" panose="020B0604020202020204" pitchFamily="34" charset="0"/>
              <a:buChar char="•"/>
            </a:pPr>
            <a:endParaRPr lang="en-US" dirty="0" smtClean="0"/>
          </a:p>
          <a:p>
            <a:pPr algn="l"/>
            <a:endParaRPr lang="en-US" dirty="0"/>
          </a:p>
        </p:txBody>
      </p:sp>
    </p:spTree>
    <p:extLst>
      <p:ext uri="{BB962C8B-B14F-4D97-AF65-F5344CB8AC3E}">
        <p14:creationId xmlns:p14="http://schemas.microsoft.com/office/powerpoint/2010/main" val="2658061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157163"/>
            <a:ext cx="7315200" cy="715962"/>
          </a:xfrm>
          <a:effectLst>
            <a:outerShdw dist="17961" dir="2700000" algn="ctr" rotWithShape="0">
              <a:schemeClr val="tx2"/>
            </a:outerShdw>
          </a:effectLst>
        </p:spPr>
        <p:txBody>
          <a:bodyPr/>
          <a:lstStyle/>
          <a:p>
            <a:r>
              <a:rPr lang="en-US" sz="3200" dirty="0" smtClean="0">
                <a:solidFill>
                  <a:schemeClr val="bg1"/>
                </a:solidFill>
              </a:rPr>
              <a:t>Examples of use-cases for </a:t>
            </a:r>
            <a:r>
              <a:rPr lang="en-US" sz="3200" dirty="0" err="1" smtClean="0">
                <a:solidFill>
                  <a:schemeClr val="bg1"/>
                </a:solidFill>
              </a:rPr>
              <a:t>AmFam</a:t>
            </a:r>
            <a:endParaRPr lang="en-US" sz="3200" dirty="0" smtClean="0">
              <a:solidFill>
                <a:schemeClr val="bg1"/>
              </a:solidFill>
            </a:endParaRPr>
          </a:p>
        </p:txBody>
      </p:sp>
      <p:graphicFrame>
        <p:nvGraphicFramePr>
          <p:cNvPr id="3" name="Diagram 2"/>
          <p:cNvGraphicFramePr/>
          <p:nvPr>
            <p:extLst>
              <p:ext uri="{D42A27DB-BD31-4B8C-83A1-F6EECF244321}">
                <p14:modId xmlns:p14="http://schemas.microsoft.com/office/powerpoint/2010/main" val="1012836610"/>
              </p:ext>
            </p:extLst>
          </p:nvPr>
        </p:nvGraphicFramePr>
        <p:xfrm>
          <a:off x="0" y="1219200"/>
          <a:ext cx="9279143"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461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333333"/>
      </a:dk1>
      <a:lt1>
        <a:srgbClr val="FFFFFF"/>
      </a:lt1>
      <a:dk2>
        <a:srgbClr val="333333"/>
      </a:dk2>
      <a:lt2>
        <a:srgbClr val="373737"/>
      </a:lt2>
      <a:accent1>
        <a:srgbClr val="707070"/>
      </a:accent1>
      <a:accent2>
        <a:srgbClr val="9F9F9F"/>
      </a:accent2>
      <a:accent3>
        <a:srgbClr val="FFFFFF"/>
      </a:accent3>
      <a:accent4>
        <a:srgbClr val="2A2A2A"/>
      </a:accent4>
      <a:accent5>
        <a:srgbClr val="BBBBBB"/>
      </a:accent5>
      <a:accent6>
        <a:srgbClr val="909090"/>
      </a:accent6>
      <a:hlink>
        <a:srgbClr val="F20000"/>
      </a:hlink>
      <a:folHlink>
        <a:srgbClr val="CFCFC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15446</TotalTime>
  <Words>1987</Words>
  <Application>Microsoft Office PowerPoint</Application>
  <PresentationFormat>On-screen Show (4:3)</PresentationFormat>
  <Paragraphs>311</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powerpoint-template</vt:lpstr>
      <vt:lpstr>ROCKET: RObust Concept and Knowledge Extraction from Text </vt:lpstr>
      <vt:lpstr>Outlook</vt:lpstr>
      <vt:lpstr>About American Family Insurance (AmFam)</vt:lpstr>
      <vt:lpstr>SDA – Providing Cutting Edge Analytics</vt:lpstr>
      <vt:lpstr>Machine Learning inside SDA</vt:lpstr>
      <vt:lpstr>Analytics Applications in Insurance</vt:lpstr>
      <vt:lpstr>Knowledge Extraction from Text (I)</vt:lpstr>
      <vt:lpstr>Knowledge Extraction from Text (II)</vt:lpstr>
      <vt:lpstr>Examples of use-cases for AmFam</vt:lpstr>
      <vt:lpstr>Business Value of the Technology (some examples) </vt:lpstr>
      <vt:lpstr>Description of relevant data: Text in AmFam</vt:lpstr>
      <vt:lpstr>Overview of the ROCKET framework</vt:lpstr>
      <vt:lpstr>Define / Identify Concept </vt:lpstr>
      <vt:lpstr>Using Word2vec to expand Concepts </vt:lpstr>
      <vt:lpstr>Candidate Generation </vt:lpstr>
      <vt:lpstr>Using NLP for Feature Generation</vt:lpstr>
      <vt:lpstr>PowerPoint Presentation</vt:lpstr>
      <vt:lpstr>PowerPoint Presentation</vt:lpstr>
      <vt:lpstr>Passive Learning vs. Active Learning </vt:lpstr>
      <vt:lpstr>What is NEXT?</vt:lpstr>
      <vt:lpstr>NEXT</vt:lpstr>
      <vt:lpstr>NEXT</vt:lpstr>
      <vt:lpstr>NEXT</vt:lpstr>
      <vt:lpstr>NEXT</vt:lpstr>
      <vt:lpstr>Classifiers</vt:lpstr>
      <vt:lpstr>Use-case: Using claims-related concepts for insurance predictive models</vt:lpstr>
      <vt:lpstr>Examples for Internet research</vt:lpstr>
      <vt:lpstr>Conclusions</vt:lpstr>
      <vt:lpstr>BACK UP</vt:lpstr>
    </vt:vector>
  </TitlesOfParts>
  <Company>American Family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Fung, Glenn M</dc:creator>
  <cp:lastModifiedBy>Fung, Glenn M</cp:lastModifiedBy>
  <cp:revision>259</cp:revision>
  <cp:lastPrinted>2016-08-22T04:25:13Z</cp:lastPrinted>
  <dcterms:created xsi:type="dcterms:W3CDTF">2016-04-16T16:05:01Z</dcterms:created>
  <dcterms:modified xsi:type="dcterms:W3CDTF">2016-09-13T17:38:38Z</dcterms:modified>
</cp:coreProperties>
</file>